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8" r:id="rId6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A4F74D-203E-4963-8EBF-A35056BCD971}" v="446" dt="2021-07-07T06:11:09.681"/>
    <p1510:client id="{842DE40F-C1BF-470D-B47B-1E5225F81DF1}" v="13" dt="2021-07-06T11:16:30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35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600" y="108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87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86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68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92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43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62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4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20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01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47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BC78F-D871-4C69-971A-634CBED1CDEA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271C4-9C6D-4A70-8A6D-068EDDA11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oshide_mission@yomiko.co.j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oshide_mission@yomiko.co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729446"/>
              </p:ext>
            </p:extLst>
          </p:nvPr>
        </p:nvGraphicFramePr>
        <p:xfrm>
          <a:off x="54151" y="1059883"/>
          <a:ext cx="6749697" cy="69395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1187">
                  <a:extLst>
                    <a:ext uri="{9D8B030D-6E8A-4147-A177-3AD203B41FA5}">
                      <a16:colId xmlns:a16="http://schemas.microsoft.com/office/drawing/2014/main" val="3937663844"/>
                    </a:ext>
                  </a:extLst>
                </a:gridCol>
                <a:gridCol w="1383612">
                  <a:extLst>
                    <a:ext uri="{9D8B030D-6E8A-4147-A177-3AD203B41FA5}">
                      <a16:colId xmlns:a16="http://schemas.microsoft.com/office/drawing/2014/main" val="4154958845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451777517"/>
                    </a:ext>
                  </a:extLst>
                </a:gridCol>
                <a:gridCol w="382529">
                  <a:extLst>
                    <a:ext uri="{9D8B030D-6E8A-4147-A177-3AD203B41FA5}">
                      <a16:colId xmlns:a16="http://schemas.microsoft.com/office/drawing/2014/main" val="3223765655"/>
                    </a:ext>
                  </a:extLst>
                </a:gridCol>
                <a:gridCol w="1338321">
                  <a:extLst>
                    <a:ext uri="{9D8B030D-6E8A-4147-A177-3AD203B41FA5}">
                      <a16:colId xmlns:a16="http://schemas.microsoft.com/office/drawing/2014/main" val="53963815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11001790"/>
                    </a:ext>
                  </a:extLst>
                </a:gridCol>
                <a:gridCol w="1781810">
                  <a:extLst>
                    <a:ext uri="{9D8B030D-6E8A-4147-A177-3AD203B41FA5}">
                      <a16:colId xmlns:a16="http://schemas.microsoft.com/office/drawing/2014/main" val="3587395381"/>
                    </a:ext>
                  </a:extLst>
                </a:gridCol>
                <a:gridCol w="494488">
                  <a:extLst>
                    <a:ext uri="{9D8B030D-6E8A-4147-A177-3AD203B41FA5}">
                      <a16:colId xmlns:a16="http://schemas.microsoft.com/office/drawing/2014/main" val="2629369808"/>
                    </a:ext>
                  </a:extLst>
                </a:gridCol>
              </a:tblGrid>
              <a:tr h="276584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/>
                        <a:t>学校（団体名）</a:t>
                      </a:r>
                      <a:endParaRPr kumimoji="1" lang="en-US" altLang="ja-JP" sz="1000" b="1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/>
                        <a:t>チーム名</a:t>
                      </a:r>
                      <a:endParaRPr kumimoji="1" lang="en-US" altLang="ja-JP" sz="1000" b="1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50159"/>
                  </a:ext>
                </a:extLst>
              </a:tr>
              <a:tr h="435730"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297998"/>
                  </a:ext>
                </a:extLst>
              </a:tr>
              <a:tr h="280123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/>
                        <a:t>参加者名（</a:t>
                      </a:r>
                      <a:r>
                        <a:rPr kumimoji="1" lang="en-US" altLang="ja-JP" sz="1000" b="1" dirty="0"/>
                        <a:t>3</a:t>
                      </a:r>
                      <a:r>
                        <a:rPr kumimoji="1" lang="ja-JP" altLang="en-US" sz="1000" b="1" dirty="0"/>
                        <a:t>名～</a:t>
                      </a:r>
                      <a:r>
                        <a:rPr kumimoji="1" lang="en-US" altLang="ja-JP" sz="1000" b="1" dirty="0"/>
                        <a:t>5</a:t>
                      </a:r>
                      <a:r>
                        <a:rPr kumimoji="1" lang="ja-JP" altLang="en-US" sz="1000" b="1" dirty="0"/>
                        <a:t>名まで</a:t>
                      </a:r>
                      <a:r>
                        <a:rPr kumimoji="1" lang="ja-JP" altLang="en-US" sz="1000" b="1" dirty="0" smtClean="0"/>
                        <a:t>）</a:t>
                      </a:r>
                      <a:endParaRPr kumimoji="1" lang="ja-JP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762005"/>
                  </a:ext>
                </a:extLst>
              </a:tr>
              <a:tr h="18662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50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（ひらがな）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学年</a:t>
                      </a:r>
                      <a:endParaRPr kumimoji="1" lang="ja-JP" altLang="en-US" sz="50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（ひらがな）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学年</a:t>
                      </a:r>
                      <a:endParaRPr kumimoji="1" lang="ja-JP" altLang="en-US" sz="50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（ひらがな）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学年</a:t>
                      </a:r>
                      <a:endParaRPr kumimoji="1" lang="ja-JP" altLang="en-US" sz="50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2202238"/>
                  </a:ext>
                </a:extLst>
              </a:tr>
              <a:tr h="435730"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endParaRPr kumimoji="1" lang="ja-JP" altLang="en-US" sz="70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308221"/>
                  </a:ext>
                </a:extLst>
              </a:tr>
              <a:tr h="2143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（ひらがな）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（ひらがな）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dirty="0" smtClean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dirty="0" smtClean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dirty="0" smtClean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918365"/>
                  </a:ext>
                </a:extLst>
              </a:tr>
              <a:tr h="435730">
                <a:tc gridSpan="2">
                  <a:txBody>
                    <a:bodyPr/>
                    <a:lstStyle/>
                    <a:p>
                      <a:pPr algn="r"/>
                      <a:endParaRPr kumimoji="1" lang="ja-JP" altLang="en-US" sz="70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068399"/>
                  </a:ext>
                </a:extLst>
              </a:tr>
              <a:tr h="276584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代表者名（学校関係者・保護者）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代表者メールアドレス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代表者携帯番号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13435"/>
                  </a:ext>
                </a:extLst>
              </a:tr>
              <a:tr h="418157"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95558"/>
                  </a:ext>
                </a:extLst>
              </a:tr>
              <a:tr h="660019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Yu Gothic UI"/>
                          <a:ea typeface="Yu Gothic UI"/>
                        </a:rPr>
                        <a:t>今から</a:t>
                      </a:r>
                      <a:r>
                        <a:rPr kumimoji="1" lang="en-US" altLang="ja-JP" sz="1200" b="1" dirty="0">
                          <a:latin typeface="Yu Gothic UI"/>
                          <a:ea typeface="Yu Gothic UI"/>
                        </a:rPr>
                        <a:t>30</a:t>
                      </a:r>
                      <a:r>
                        <a:rPr kumimoji="1" lang="ja-JP" altLang="en-US" sz="1200" b="1" dirty="0">
                          <a:latin typeface="Yu Gothic UI"/>
                          <a:ea typeface="Yu Gothic UI"/>
                        </a:rPr>
                        <a:t>年後には誰もが宇宙に行ける時代がやってくる可能性があります。</a:t>
                      </a:r>
                      <a:endParaRPr kumimoji="1" lang="en-US" altLang="ja-JP" sz="1200" b="1" dirty="0">
                        <a:latin typeface="Yu Gothic UI"/>
                        <a:ea typeface="Yu Gothic UI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Yu Gothic UI"/>
                          <a:ea typeface="Yu Gothic UI"/>
                        </a:rPr>
                        <a:t>その時代に実現したい</a:t>
                      </a:r>
                      <a:r>
                        <a:rPr kumimoji="1" lang="ja-JP" altLang="en-US" sz="1200" b="1" dirty="0">
                          <a:latin typeface="Yu Gothic UI"/>
                          <a:ea typeface="Yu Gothic UI"/>
                        </a:rPr>
                        <a:t>ことをチームで考え、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Yu Gothic UI"/>
                          <a:ea typeface="Yu Gothic UI"/>
                        </a:rPr>
                        <a:t>それに関する星出宇宙飛行士への質問</a:t>
                      </a:r>
                      <a:r>
                        <a:rPr kumimoji="1" lang="ja-JP" altLang="en-US" sz="1200" b="1" dirty="0">
                          <a:latin typeface="Yu Gothic UI"/>
                          <a:ea typeface="Yu Gothic UI"/>
                        </a:rPr>
                        <a:t>を書いてください。</a:t>
                      </a:r>
                    </a:p>
                    <a:p>
                      <a:pPr algn="ctr"/>
                      <a:r>
                        <a:rPr lang="ja-JP" altLang="en-US" sz="1000" b="0" dirty="0">
                          <a:latin typeface="Yu Gothic UI"/>
                          <a:ea typeface="Yu Gothic UI"/>
                        </a:rPr>
                        <a:t>※</a:t>
                      </a:r>
                      <a:r>
                        <a:rPr kumimoji="1" lang="ja-JP" altLang="en-US" sz="1000" b="0" dirty="0">
                          <a:latin typeface="Yu Gothic UI"/>
                          <a:ea typeface="Yu Gothic UI"/>
                        </a:rPr>
                        <a:t>選ばれた質問は、</a:t>
                      </a:r>
                      <a:r>
                        <a:rPr lang="ja-JP" altLang="en-US" sz="1000" b="0" dirty="0">
                          <a:latin typeface="Yu Gothic UI"/>
                          <a:ea typeface="Yu Gothic UI"/>
                        </a:rPr>
                        <a:t>チームの</a:t>
                      </a:r>
                      <a:r>
                        <a:rPr kumimoji="1" lang="ja-JP" altLang="en-US" sz="1000" b="0" dirty="0">
                          <a:latin typeface="Yu Gothic UI"/>
                          <a:ea typeface="Yu Gothic UI"/>
                        </a:rPr>
                        <a:t>代表者</a:t>
                      </a:r>
                      <a:r>
                        <a:rPr lang="ja-JP" altLang="en-US" sz="1000" b="0" dirty="0">
                          <a:latin typeface="Yu Gothic UI"/>
                          <a:ea typeface="Yu Gothic UI"/>
                        </a:rPr>
                        <a:t>の方</a:t>
                      </a:r>
                      <a:r>
                        <a:rPr kumimoji="1" lang="ja-JP" altLang="en-US" sz="1000" b="0" dirty="0">
                          <a:latin typeface="Yu Gothic UI"/>
                          <a:ea typeface="Yu Gothic UI"/>
                        </a:rPr>
                        <a:t>が星出宇宙飛行士に質問することができます</a:t>
                      </a:r>
                      <a:r>
                        <a:rPr kumimoji="1" lang="ja-JP" altLang="en-US" sz="1000" b="0" dirty="0" smtClean="0">
                          <a:latin typeface="Yu Gothic UI"/>
                          <a:ea typeface="Yu Gothic UI"/>
                        </a:rPr>
                        <a:t>。</a:t>
                      </a:r>
                      <a:endParaRPr kumimoji="1" lang="ja-JP" altLang="en-US" sz="1000" b="0" dirty="0">
                        <a:latin typeface="Yu Gothic UI"/>
                        <a:ea typeface="Yu Gothic UI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779214"/>
                  </a:ext>
                </a:extLst>
              </a:tr>
              <a:tr h="276584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30</a:t>
                      </a:r>
                      <a:r>
                        <a:rPr kumimoji="1" lang="ja-JP" altLang="en-US" sz="12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年後に実現したいこと（自由に書いてください）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868522"/>
                  </a:ext>
                </a:extLst>
              </a:tr>
              <a:tr h="1146297">
                <a:tc gridSpan="8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012212"/>
                  </a:ext>
                </a:extLst>
              </a:tr>
              <a:tr h="292404">
                <a:tc gridSpan="8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JAXA</a:t>
                      </a:r>
                      <a:r>
                        <a:rPr kumimoji="1" lang="ja-JP" altLang="en-US" sz="12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星出彰彦宇宙飛行士への</a:t>
                      </a:r>
                      <a:r>
                        <a:rPr kumimoji="1" lang="ja-JP" altLang="en-US" sz="1200" b="1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質問（</a:t>
                      </a:r>
                      <a:r>
                        <a:rPr kumimoji="1" lang="en-US" altLang="ja-JP" sz="1200" b="1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r>
                        <a:rPr kumimoji="1" lang="ja-JP" altLang="en-US" sz="1200" b="1" dirty="0" err="1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つまで</a:t>
                      </a:r>
                      <a:r>
                        <a:rPr kumimoji="1" lang="ja-JP" altLang="en-US" sz="1200" b="1" dirty="0" smtClean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記載可能です）</a:t>
                      </a:r>
                      <a:endParaRPr kumimoji="1" lang="en-US" altLang="ja-JP" sz="1200" b="1" dirty="0" smtClean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例１：「争い事をなくすためには、国連の会議を宇宙で開催するなど、地球の外から地球を見ながら話し合うことが大事だと思います。星出さんは、 宇宙空間で</a:t>
                      </a:r>
                      <a:endParaRPr kumimoji="1" lang="en-US" altLang="ja-JP" sz="800" b="1" dirty="0" smtClean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            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考え事をすると、地球で考えることと違うことを感じたり、考えたりすることはありますか？」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例２：「宇宙空間でスポーツをやってみたいです。でも、宇宙空間だと、地球上とは違ったことが起きると思います。そのような経験は星出さんにはありますか？」</a:t>
                      </a:r>
                      <a:endParaRPr kumimoji="1" lang="en-US" altLang="ja-JP" sz="800" b="1" dirty="0" smtClean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98966"/>
                  </a:ext>
                </a:extLst>
              </a:tr>
              <a:tr h="4314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03461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endParaRPr kumimoji="1" lang="ja-JP" altLang="en-US" sz="10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35201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endParaRPr kumimoji="1" lang="ja-JP" altLang="en-US" sz="10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569600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" y="335064"/>
            <a:ext cx="685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「誰もが宇宙に行ける時代を想像し、実現</a:t>
            </a:r>
            <a:r>
              <a:rPr lang="ja-JP" altLang="en-US" sz="14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したい</a:t>
            </a:r>
            <a:r>
              <a:rPr lang="ja-JP" altLang="en-US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ミライ</a:t>
            </a:r>
            <a:r>
              <a:rPr lang="ja-JP" altLang="en-US" sz="14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を</a:t>
            </a:r>
            <a:r>
              <a:rPr lang="ja-JP" altLang="en-US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創造しよう！」</a:t>
            </a:r>
            <a:endParaRPr lang="ja-JP" altLang="en-US" sz="14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～未来創造ワークショップ＆星出宇宙飛行士との</a:t>
            </a:r>
            <a:r>
              <a:rPr lang="en-US" altLang="ja-JP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ISS</a:t>
            </a:r>
            <a:r>
              <a:rPr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リアルタイム交信イベント～</a:t>
            </a:r>
            <a:endParaRPr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b="1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エントリーシート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" y="812"/>
            <a:ext cx="6857999" cy="27699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1200" b="1" i="0" dirty="0">
                <a:solidFill>
                  <a:schemeClr val="bg1"/>
                </a:solidFill>
                <a:effectLst/>
                <a:latin typeface="Yu Gothic UI"/>
                <a:ea typeface="Yu Gothic UI"/>
              </a:rPr>
              <a:t>JAXA</a:t>
            </a:r>
            <a:r>
              <a:rPr lang="en-US" altLang="ja-JP" sz="1200" b="1" i="0" dirty="0" smtClean="0">
                <a:solidFill>
                  <a:schemeClr val="bg1"/>
                </a:solidFill>
                <a:effectLst/>
                <a:latin typeface="Yu Gothic UI"/>
                <a:ea typeface="Yu Gothic UI"/>
              </a:rPr>
              <a:t>×</a:t>
            </a:r>
            <a:r>
              <a:rPr lang="ja-JP" altLang="en-US" sz="1200" b="1" i="0" dirty="0" smtClean="0">
                <a:solidFill>
                  <a:schemeClr val="bg1"/>
                </a:solidFill>
                <a:effectLst/>
                <a:latin typeface="Yu Gothic UI"/>
                <a:ea typeface="Yu Gothic UI"/>
              </a:rPr>
              <a:t>慶應</a:t>
            </a:r>
            <a:r>
              <a:rPr lang="ja-JP" altLang="en-US" sz="1200" b="1" i="0" dirty="0">
                <a:solidFill>
                  <a:schemeClr val="bg1"/>
                </a:solidFill>
                <a:effectLst/>
                <a:latin typeface="Yu Gothic UI"/>
                <a:ea typeface="Yu Gothic UI"/>
              </a:rPr>
              <a:t>義塾大学大学院システムデザイン・マネジメント</a:t>
            </a:r>
            <a:r>
              <a:rPr lang="ja-JP" altLang="en-US" sz="1200" b="1" i="0" dirty="0" smtClean="0">
                <a:solidFill>
                  <a:schemeClr val="bg1"/>
                </a:solidFill>
                <a:effectLst/>
                <a:latin typeface="Yu Gothic UI"/>
                <a:ea typeface="Yu Gothic UI"/>
              </a:rPr>
              <a:t>研究科　</a:t>
            </a:r>
            <a:r>
              <a:rPr lang="ja-JP" altLang="en-US" sz="1200" b="1" dirty="0" smtClean="0">
                <a:solidFill>
                  <a:schemeClr val="bg1"/>
                </a:solidFill>
                <a:latin typeface="Yu Gothic UI"/>
                <a:ea typeface="Yu Gothic UI"/>
              </a:rPr>
              <a:t>共催</a:t>
            </a:r>
            <a:endParaRPr lang="ja-JP" altLang="en-US" sz="1200" b="1" i="0" dirty="0">
              <a:solidFill>
                <a:schemeClr val="bg1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151" y="8027446"/>
            <a:ext cx="399460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上</a:t>
            </a:r>
            <a:r>
              <a:rPr lang="ja-JP" altLang="en-US" sz="900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記</a:t>
            </a:r>
            <a:r>
              <a:rPr lang="ja-JP" altLang="en-US" sz="900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シートの全ての項目に記載してください</a:t>
            </a:r>
            <a:r>
              <a:rPr lang="ja-JP" altLang="en-US" sz="900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。</a:t>
            </a:r>
            <a:endParaRPr lang="en-US" altLang="ja-JP" sz="9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エントリーシートとチーム動画（任意）を下記メールアドレスまで送付ください。</a:t>
            </a:r>
            <a:endParaRPr lang="en-US" altLang="ja-JP" sz="900" dirty="0" smtClean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いただいた</a:t>
            </a:r>
            <a:r>
              <a:rPr lang="ja-JP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質問内容について、別途ご相談させていただく場合がございます。</a:t>
            </a:r>
            <a:endParaRPr lang="en-US" altLang="ja-JP" sz="900" dirty="0" smtClean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en-US" altLang="ja-JP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個人情報の取り扱い方針および注意事項</a:t>
            </a:r>
            <a:r>
              <a:rPr lang="ja-JP" altLang="en-US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は</a:t>
            </a:r>
            <a:r>
              <a:rPr lang="ja-JP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募集</a:t>
            </a:r>
            <a:r>
              <a:rPr lang="ja-JP" altLang="en-US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要項</a:t>
            </a:r>
            <a:r>
              <a:rPr lang="ja-JP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を</a:t>
            </a:r>
            <a:r>
              <a:rPr lang="ja-JP" altLang="en-US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ご確認ください。</a:t>
            </a:r>
            <a:endParaRPr lang="en-US" altLang="ja-JP" sz="900" dirty="0" smtClean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　</a:t>
            </a:r>
            <a:r>
              <a:rPr lang="ja-JP" altLang="en-US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記載</a:t>
            </a:r>
            <a:r>
              <a:rPr lang="ja-JP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いただいた内容は本イベントのみ使用いたします</a:t>
            </a:r>
            <a:r>
              <a:rPr lang="ja-JP" altLang="en-US" sz="900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。</a:t>
            </a:r>
            <a:endParaRPr lang="en-US" altLang="ja-JP" sz="9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52401" y="8778240"/>
            <a:ext cx="6597649" cy="8280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71906" y="8744484"/>
            <a:ext cx="524033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星</a:t>
            </a:r>
            <a:r>
              <a:rPr lang="ja-JP" altLang="ja-JP" sz="1600" b="1" kern="100" dirty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出宇宙飛行士ミッション広報</a:t>
            </a:r>
            <a:r>
              <a:rPr lang="ja-JP" altLang="ja-JP" sz="1600" b="1" kern="100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事務局</a:t>
            </a:r>
            <a:r>
              <a:rPr lang="ja-JP" altLang="en-US" sz="1600" b="1" kern="100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600" b="1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  <a:hlinkClick r:id="rId2"/>
              </a:rPr>
              <a:t>hoshide_mission@yomiko.co.jp</a:t>
            </a:r>
            <a:r>
              <a:rPr lang="ja-JP" altLang="en-US" sz="1600" b="1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600" b="1" dirty="0"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6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52401" y="8778240"/>
            <a:ext cx="1119505" cy="8280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提出先</a:t>
            </a:r>
            <a:endParaRPr lang="en-US" altLang="ja-JP" sz="1100" b="1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お問い合せ先</a:t>
            </a:r>
            <a:endParaRPr lang="en-US" altLang="ja-JP" sz="1100" b="1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71906" y="9236926"/>
            <a:ext cx="5478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株式会社 読売広告社は、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JAXA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の委託を受け、星出宇宙飛行士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ISS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長期滞在ミッション広報事業を行っております。</a:t>
            </a:r>
          </a:p>
          <a:p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受付時間：平日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9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：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30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～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17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：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30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756155"/>
              </p:ext>
            </p:extLst>
          </p:nvPr>
        </p:nvGraphicFramePr>
        <p:xfrm>
          <a:off x="3836280" y="8066821"/>
          <a:ext cx="2967568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3937663844"/>
                    </a:ext>
                  </a:extLst>
                </a:gridCol>
                <a:gridCol w="1862668">
                  <a:extLst>
                    <a:ext uri="{9D8B030D-6E8A-4147-A177-3AD203B41FA5}">
                      <a16:colId xmlns:a16="http://schemas.microsoft.com/office/drawing/2014/main" val="539638150"/>
                    </a:ext>
                  </a:extLst>
                </a:gridCol>
              </a:tblGrid>
              <a:tr h="3455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/>
                        <a:t>チーム紹介動画</a:t>
                      </a:r>
                      <a:endParaRPr kumimoji="1" lang="en-US" altLang="ja-JP" sz="1000" b="1" dirty="0"/>
                    </a:p>
                    <a:p>
                      <a:pPr algn="ctr"/>
                      <a:r>
                        <a:rPr kumimoji="1" lang="ja-JP" altLang="en-US" sz="1000" b="1" dirty="0" smtClean="0"/>
                        <a:t>（</a:t>
                      </a:r>
                      <a:r>
                        <a:rPr kumimoji="1" lang="en-US" altLang="ja-JP" sz="1000" b="1" dirty="0" smtClean="0"/>
                        <a:t>15</a:t>
                      </a:r>
                      <a:r>
                        <a:rPr kumimoji="1" lang="ja-JP" altLang="en-US" sz="1000" b="1" dirty="0" smtClean="0"/>
                        <a:t>秒程度）</a:t>
                      </a:r>
                      <a:endParaRPr kumimoji="1" lang="ja-JP" altLang="en-US" sz="1000" b="1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あり　・　なし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97998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9650518"/>
            <a:ext cx="6858000" cy="2554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応募締め切り：</a:t>
            </a:r>
            <a:r>
              <a:rPr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2021</a:t>
            </a:r>
            <a:r>
              <a:rPr lang="ja-JP" altLang="en-US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年</a:t>
            </a:r>
            <a:r>
              <a:rPr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7</a:t>
            </a:r>
            <a:r>
              <a:rPr lang="ja-JP" altLang="en-US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30</a:t>
            </a:r>
            <a:r>
              <a:rPr lang="ja-JP" altLang="en-US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金</a:t>
            </a:r>
            <a:r>
              <a:rPr lang="en-US" altLang="ja-JP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)</a:t>
            </a:r>
            <a:r>
              <a:rPr lang="ja-JP" altLang="en-US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 </a:t>
            </a:r>
            <a:r>
              <a:rPr lang="en-US" altLang="ja-JP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18:00</a:t>
            </a:r>
            <a:r>
              <a:rPr lang="ja-JP" altLang="en-US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必着　メールでご応募ください</a:t>
            </a:r>
            <a:endParaRPr lang="en-US" altLang="ja-JP" sz="14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87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" y="812"/>
            <a:ext cx="6857999" cy="27699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200" b="1" i="0" dirty="0"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JAXA</a:t>
            </a:r>
            <a:r>
              <a:rPr lang="en-US" altLang="ja-JP" sz="1200" b="1" i="0" dirty="0" smtClean="0"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×</a:t>
            </a:r>
            <a:r>
              <a:rPr lang="ja-JP" altLang="en-US" sz="1200" b="1" i="0" dirty="0" smtClean="0"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慶應</a:t>
            </a:r>
            <a:r>
              <a:rPr lang="ja-JP" altLang="en-US" sz="1200" b="1" i="0" dirty="0"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義塾大学大学院システムデザイン・マネジメント</a:t>
            </a:r>
            <a:r>
              <a:rPr lang="ja-JP" altLang="en-US" sz="1200" b="1" i="0" dirty="0" smtClean="0">
                <a:solidFill>
                  <a:schemeClr val="bg1"/>
                </a:solidFill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研究科　共催</a:t>
            </a:r>
            <a:endParaRPr lang="ja-JP" altLang="en-US" sz="1200" b="1" i="0" dirty="0">
              <a:solidFill>
                <a:schemeClr val="bg1"/>
              </a:solidFill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0752" y="373973"/>
            <a:ext cx="6857999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「誰もが宇宙に行ける時代を想像し、実現</a:t>
            </a:r>
            <a:r>
              <a:rPr lang="ja-JP" altLang="en-US" sz="14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したい</a:t>
            </a:r>
            <a:r>
              <a:rPr lang="ja-JP" altLang="en-US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ミライ</a:t>
            </a:r>
            <a:r>
              <a:rPr lang="ja-JP" altLang="en-US" sz="14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を</a:t>
            </a:r>
            <a:r>
              <a:rPr lang="ja-JP" altLang="en-US" sz="14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創造しよう！」</a:t>
            </a:r>
            <a:endParaRPr lang="ja-JP" altLang="en-US" sz="14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～未来創造ワークショップ＆星出宇宙飛行士との</a:t>
            </a:r>
            <a:r>
              <a:rPr lang="en-US" altLang="ja-JP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ISS</a:t>
            </a:r>
            <a:r>
              <a:rPr lang="ja-JP" altLang="en-US" sz="12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リアルタイム交信イベント～</a:t>
            </a:r>
            <a:endParaRPr lang="en-US" altLang="ja-JP" sz="1200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応募</a:t>
            </a:r>
            <a:r>
              <a:rPr lang="ja-JP" altLang="en-US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～選考～当日</a:t>
            </a:r>
            <a:r>
              <a:rPr lang="ja-JP" altLang="en-US" b="1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までの流れについて</a:t>
            </a:r>
            <a:endParaRPr lang="en-US" altLang="ja-JP" b="1" i="0" dirty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en-US" altLang="ja-JP" b="1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lang="ja-JP" altLang="en-US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代表者・保護者の皆さんへ</a:t>
            </a:r>
            <a:r>
              <a:rPr lang="en-US" altLang="ja-JP" b="1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】</a:t>
            </a:r>
            <a:endParaRPr lang="ja-JP" altLang="en-US" b="1" i="0" dirty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" name="ホームベース 1"/>
          <p:cNvSpPr/>
          <p:nvPr/>
        </p:nvSpPr>
        <p:spPr>
          <a:xfrm rot="5400000">
            <a:off x="359775" y="1286878"/>
            <a:ext cx="1198146" cy="1714499"/>
          </a:xfrm>
          <a:prstGeom prst="homePlate">
            <a:avLst>
              <a:gd name="adj" fmla="val 22924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371" y="1688524"/>
            <a:ext cx="183095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応募</a:t>
            </a:r>
            <a:endParaRPr kumimoji="1" lang="en-US" altLang="ja-JP" sz="16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2021</a:t>
            </a:r>
            <a:r>
              <a:rPr kumimoji="1"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年</a:t>
            </a:r>
            <a:r>
              <a:rPr kumimoji="1"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7</a:t>
            </a:r>
            <a:r>
              <a:rPr kumimoji="1"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kumimoji="1"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20</a:t>
            </a:r>
            <a:r>
              <a:rPr kumimoji="1"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kumimoji="1"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kumimoji="1"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火</a:t>
            </a:r>
            <a:r>
              <a:rPr kumimoji="1"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)</a:t>
            </a:r>
            <a:r>
              <a:rPr kumimoji="1"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～</a:t>
            </a:r>
            <a:endParaRPr kumimoji="1" lang="en-US" altLang="ja-JP" sz="1100" b="1" dirty="0" smtClean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2021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年</a:t>
            </a:r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7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30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金</a:t>
            </a:r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)</a:t>
            </a:r>
            <a:endParaRPr kumimoji="1" lang="ja-JP" altLang="en-US" sz="11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6" name="ホームベース 15"/>
          <p:cNvSpPr/>
          <p:nvPr/>
        </p:nvSpPr>
        <p:spPr>
          <a:xfrm rot="5400000">
            <a:off x="355644" y="2682076"/>
            <a:ext cx="1201749" cy="1714499"/>
          </a:xfrm>
          <a:prstGeom prst="homePlate">
            <a:avLst>
              <a:gd name="adj" fmla="val 22924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5278" y="3112914"/>
            <a:ext cx="183095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選考</a:t>
            </a:r>
          </a:p>
          <a:p>
            <a:pPr algn="ctr"/>
            <a:r>
              <a:rPr kumimoji="1"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2021</a:t>
            </a:r>
            <a:r>
              <a:rPr kumimoji="1"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年</a:t>
            </a:r>
            <a:r>
              <a:rPr kumimoji="1"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7</a:t>
            </a:r>
            <a:r>
              <a:rPr kumimoji="1"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30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金</a:t>
            </a:r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)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～</a:t>
            </a:r>
            <a:endParaRPr lang="en-US" altLang="ja-JP" sz="1100" b="1" dirty="0" smtClean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2021</a:t>
            </a:r>
            <a:r>
              <a:rPr kumimoji="1"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年</a:t>
            </a:r>
            <a:r>
              <a:rPr kumimoji="1"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8</a:t>
            </a:r>
            <a:r>
              <a:rPr kumimoji="1"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3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火</a:t>
            </a:r>
            <a:r>
              <a:rPr lang="en-US" altLang="ja-JP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)</a:t>
            </a:r>
            <a:endParaRPr kumimoji="1" lang="ja-JP" altLang="en-US" sz="11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803398" y="1571810"/>
            <a:ext cx="52196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星出宇宙飛行士ミッション広報事務局（</a:t>
            </a:r>
            <a:r>
              <a:rPr lang="en-US" altLang="ja-JP" sz="1200" b="1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  <a:hlinkClick r:id="rId2"/>
              </a:rPr>
              <a:t>hoshide_mission@yomiko.co.jp</a:t>
            </a:r>
            <a:r>
              <a:rPr lang="ja-JP" altLang="en-US" sz="1200" b="1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）</a:t>
            </a:r>
            <a:r>
              <a:rPr lang="en-US" altLang="ja-JP" sz="1200" b="1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200" b="1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</a:br>
            <a:r>
              <a:rPr lang="ja-JP" altLang="en-US" sz="1200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まで　</a:t>
            </a:r>
            <a:r>
              <a:rPr lang="ja-JP" altLang="en-US" sz="1200" b="1" i="0" u="sng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①エントリーシート</a:t>
            </a:r>
            <a:r>
              <a:rPr lang="en-US" altLang="ja-JP" sz="1200" b="1" i="0" u="sng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(PPT/PDF)</a:t>
            </a:r>
            <a:r>
              <a:rPr lang="ja-JP" altLang="en-US" sz="1200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　</a:t>
            </a:r>
            <a:r>
              <a:rPr lang="ja-JP" altLang="en-US" sz="1200" b="1" i="0" u="sng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②</a:t>
            </a:r>
            <a:r>
              <a:rPr lang="ja-JP" altLang="en-US" sz="1200" b="1" i="0" u="sng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チーム紹介</a:t>
            </a:r>
            <a:r>
              <a:rPr lang="ja-JP" altLang="en-US" sz="1200" b="1" i="0" u="sng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動画（任意）</a:t>
            </a:r>
            <a:r>
              <a:rPr lang="ja-JP" altLang="en-US" sz="1200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　を</a:t>
            </a:r>
            <a:r>
              <a:rPr lang="ja-JP" altLang="en-US" sz="1200" b="1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メールで送付ください。</a:t>
            </a:r>
            <a:endParaRPr lang="en-US" altLang="ja-JP" sz="1200" b="1" i="0" dirty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endParaRPr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200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お問い合せ</a:t>
            </a:r>
            <a:r>
              <a:rPr lang="ja-JP" altLang="en-US" sz="1200" b="1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につきましてもメールでお願いいたします。</a:t>
            </a:r>
            <a:endParaRPr lang="en-US" altLang="ja-JP" sz="1200" b="1" i="0" dirty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endParaRPr lang="ja-JP" altLang="en-US" sz="1200" b="1" i="0" dirty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801070" y="2952525"/>
            <a:ext cx="5084982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altLang="ja-JP" sz="1200" b="1" i="0" dirty="0">
                <a:effectLst/>
                <a:latin typeface="Yu Gothic UI"/>
                <a:ea typeface="Yu Gothic UI"/>
              </a:rPr>
              <a:t>JAXA</a:t>
            </a:r>
            <a:r>
              <a:rPr lang="ja-JP" altLang="en-US" sz="1200" b="1" i="0" dirty="0">
                <a:effectLst/>
                <a:latin typeface="Yu Gothic UI"/>
                <a:ea typeface="Yu Gothic UI"/>
              </a:rPr>
              <a:t>および関係者でエントリーシートを確認し、選考</a:t>
            </a:r>
            <a:r>
              <a:rPr lang="ja-JP" altLang="en-US" sz="1200" b="1" dirty="0">
                <a:latin typeface="Yu Gothic UI"/>
                <a:ea typeface="Yu Gothic UI"/>
              </a:rPr>
              <a:t>させていただきます</a:t>
            </a:r>
            <a:r>
              <a:rPr lang="ja-JP" altLang="en-US" sz="1200" b="1" i="0" dirty="0">
                <a:effectLst/>
                <a:latin typeface="Yu Gothic UI"/>
                <a:ea typeface="Yu Gothic UI"/>
              </a:rPr>
              <a:t>。</a:t>
            </a:r>
            <a:endParaRPr lang="en-US" altLang="ja-JP" sz="1200" b="1" i="0" dirty="0">
              <a:effectLst/>
              <a:latin typeface="Yu Gothic UI"/>
              <a:ea typeface="Yu Gothic UI"/>
            </a:endParaRPr>
          </a:p>
          <a:p>
            <a:endParaRPr lang="en-US" altLang="ja-JP" sz="12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200" b="1" i="0" dirty="0">
                <a:effectLst/>
                <a:latin typeface="Yu Gothic UI"/>
                <a:ea typeface="Yu Gothic UI"/>
              </a:rPr>
              <a:t>ワークショップおよび、星出宇宙飛行士と</a:t>
            </a:r>
            <a:r>
              <a:rPr lang="ja-JP" altLang="en-US" sz="1200" b="1" i="0" dirty="0" smtClean="0">
                <a:effectLst/>
                <a:latin typeface="Yu Gothic UI"/>
                <a:ea typeface="Yu Gothic UI"/>
              </a:rPr>
              <a:t>の</a:t>
            </a:r>
            <a:r>
              <a:rPr lang="en-US" altLang="ja-JP" sz="1200" b="1" i="0" dirty="0" smtClean="0">
                <a:effectLst/>
                <a:latin typeface="Yu Gothic UI"/>
                <a:ea typeface="Yu Gothic UI"/>
              </a:rPr>
              <a:t>ISS</a:t>
            </a:r>
            <a:r>
              <a:rPr lang="ja-JP" altLang="en-US" sz="1200" b="1" i="0" dirty="0" smtClean="0">
                <a:effectLst/>
                <a:latin typeface="Yu Gothic UI"/>
                <a:ea typeface="Yu Gothic UI"/>
              </a:rPr>
              <a:t>リアルタイム</a:t>
            </a:r>
            <a:r>
              <a:rPr lang="ja-JP" altLang="en-US" sz="1200" b="1" i="0" dirty="0">
                <a:effectLst/>
                <a:latin typeface="Yu Gothic UI"/>
                <a:ea typeface="Yu Gothic UI"/>
              </a:rPr>
              <a:t>交信参加チーム</a:t>
            </a:r>
            <a:endParaRPr lang="en-US" altLang="ja-JP" sz="1200" b="1" dirty="0">
              <a:latin typeface="Yu Gothic UI"/>
              <a:ea typeface="Yu Gothic UI"/>
            </a:endParaRPr>
          </a:p>
          <a:p>
            <a:r>
              <a:rPr lang="ja-JP" altLang="en-US" sz="1200" b="1" dirty="0" smtClean="0">
                <a:latin typeface="Yu Gothic UI"/>
                <a:ea typeface="Yu Gothic UI"/>
              </a:rPr>
              <a:t>を</a:t>
            </a:r>
            <a:r>
              <a:rPr lang="ja-JP" altLang="en-US" sz="1200" b="1" dirty="0">
                <a:latin typeface="Yu Gothic UI"/>
                <a:ea typeface="Yu Gothic UI"/>
              </a:rPr>
              <a:t>決定いたします。決定したチーム</a:t>
            </a:r>
            <a:r>
              <a:rPr lang="ja-JP" altLang="en-US" sz="1200" b="1" dirty="0" smtClean="0">
                <a:latin typeface="Yu Gothic UI"/>
                <a:ea typeface="Yu Gothic UI"/>
              </a:rPr>
              <a:t>のみ</a:t>
            </a:r>
            <a:r>
              <a:rPr lang="en-US" altLang="ja-JP" sz="1200" b="1" dirty="0">
                <a:latin typeface="Yu Gothic UI"/>
                <a:ea typeface="Yu Gothic UI"/>
              </a:rPr>
              <a:t>8</a:t>
            </a:r>
            <a:r>
              <a:rPr lang="ja-JP" altLang="en-US" sz="1200" b="1" dirty="0" smtClean="0">
                <a:latin typeface="Yu Gothic UI"/>
                <a:ea typeface="Yu Gothic UI"/>
              </a:rPr>
              <a:t>月</a:t>
            </a:r>
            <a:r>
              <a:rPr lang="en-US" altLang="ja-JP" sz="1200" b="1" dirty="0" smtClean="0">
                <a:latin typeface="Yu Gothic UI"/>
                <a:ea typeface="Yu Gothic UI"/>
              </a:rPr>
              <a:t>4</a:t>
            </a:r>
            <a:r>
              <a:rPr lang="ja-JP" altLang="en-US" sz="1200" b="1" dirty="0" smtClean="0">
                <a:latin typeface="Yu Gothic UI"/>
                <a:ea typeface="Yu Gothic UI"/>
              </a:rPr>
              <a:t>日</a:t>
            </a:r>
            <a:r>
              <a:rPr lang="en-US" altLang="ja-JP" sz="1200" b="1" dirty="0" smtClean="0">
                <a:latin typeface="Yu Gothic UI"/>
                <a:ea typeface="Yu Gothic UI"/>
              </a:rPr>
              <a:t>(</a:t>
            </a:r>
            <a:r>
              <a:rPr lang="ja-JP" altLang="en-US" sz="1200" b="1" dirty="0" smtClean="0">
                <a:latin typeface="Yu Gothic UI"/>
                <a:ea typeface="Yu Gothic UI"/>
              </a:rPr>
              <a:t>水</a:t>
            </a:r>
            <a:r>
              <a:rPr lang="en-US" altLang="ja-JP" sz="1200" b="1" dirty="0" smtClean="0">
                <a:latin typeface="Yu Gothic UI"/>
                <a:ea typeface="Yu Gothic UI"/>
              </a:rPr>
              <a:t>)</a:t>
            </a:r>
            <a:r>
              <a:rPr lang="ja-JP" altLang="en-US" sz="1200" b="1" dirty="0" err="1" smtClean="0">
                <a:latin typeface="Yu Gothic UI"/>
                <a:ea typeface="Yu Gothic UI"/>
              </a:rPr>
              <a:t>までに</a:t>
            </a:r>
            <a:endParaRPr lang="en-US" altLang="ja-JP" sz="1200" b="1" dirty="0" smtClean="0">
              <a:latin typeface="Yu Gothic UI"/>
              <a:ea typeface="Yu Gothic UI"/>
            </a:endParaRPr>
          </a:p>
          <a:p>
            <a:r>
              <a:rPr lang="ja-JP" altLang="en-US" sz="1200" b="1" i="0" dirty="0" smtClean="0">
                <a:effectLst/>
                <a:latin typeface="Yu Gothic UI"/>
                <a:ea typeface="Yu Gothic UI"/>
              </a:rPr>
              <a:t>星出</a:t>
            </a:r>
            <a:r>
              <a:rPr lang="ja-JP" altLang="en-US" sz="1200" b="1" i="0" dirty="0">
                <a:effectLst/>
                <a:latin typeface="Yu Gothic UI"/>
                <a:ea typeface="Yu Gothic UI"/>
              </a:rPr>
              <a:t>宇宙</a:t>
            </a:r>
            <a:r>
              <a:rPr lang="ja-JP" altLang="en-US" sz="1200" b="1" i="0" dirty="0" smtClean="0">
                <a:effectLst/>
                <a:latin typeface="Yu Gothic UI"/>
                <a:ea typeface="Yu Gothic UI"/>
              </a:rPr>
              <a:t>飛行士ミッション</a:t>
            </a:r>
            <a:r>
              <a:rPr lang="ja-JP" altLang="en-US" sz="1200" b="1" i="0" dirty="0">
                <a:effectLst/>
                <a:latin typeface="Yu Gothic UI"/>
                <a:ea typeface="Yu Gothic UI"/>
              </a:rPr>
              <a:t>広報</a:t>
            </a:r>
            <a:r>
              <a:rPr lang="ja-JP" altLang="en-US" sz="1200" b="1" i="0" dirty="0" smtClean="0">
                <a:effectLst/>
                <a:latin typeface="Yu Gothic UI"/>
                <a:ea typeface="Yu Gothic UI"/>
              </a:rPr>
              <a:t>事務局</a:t>
            </a:r>
            <a:r>
              <a:rPr lang="ja-JP" altLang="en-US" sz="1200" b="1" dirty="0" smtClean="0">
                <a:latin typeface="Yu Gothic UI"/>
                <a:ea typeface="Yu Gothic UI"/>
              </a:rPr>
              <a:t>より、メールでご連絡させて</a:t>
            </a:r>
            <a:r>
              <a:rPr lang="ja-JP" altLang="en-US" sz="1200" b="1" dirty="0">
                <a:latin typeface="Yu Gothic UI"/>
                <a:ea typeface="Yu Gothic UI"/>
              </a:rPr>
              <a:t>いただきます</a:t>
            </a:r>
            <a:r>
              <a:rPr lang="ja-JP" altLang="en-US" sz="1200" b="1" i="0" dirty="0">
                <a:effectLst/>
                <a:latin typeface="Yu Gothic UI"/>
                <a:ea typeface="Yu Gothic UI"/>
              </a:rPr>
              <a:t>。</a:t>
            </a:r>
            <a:endParaRPr lang="en-US" altLang="ja-JP" sz="1200" b="1" i="0" dirty="0">
              <a:effectLst/>
              <a:latin typeface="Yu Gothic UI"/>
              <a:ea typeface="Yu Gothic UI"/>
            </a:endParaRPr>
          </a:p>
        </p:txBody>
      </p:sp>
      <p:sp>
        <p:nvSpPr>
          <p:cNvPr id="20" name="ホームベース 19"/>
          <p:cNvSpPr/>
          <p:nvPr/>
        </p:nvSpPr>
        <p:spPr>
          <a:xfrm rot="5400000">
            <a:off x="404894" y="4058268"/>
            <a:ext cx="1099437" cy="1714499"/>
          </a:xfrm>
          <a:prstGeom prst="homePlate">
            <a:avLst>
              <a:gd name="adj" fmla="val 22924"/>
            </a:avLst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3372" y="4540262"/>
            <a:ext cx="1830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ワークショップ</a:t>
            </a:r>
            <a:endParaRPr lang="en-US" altLang="ja-JP" sz="1600" b="1" dirty="0">
              <a:solidFill>
                <a:schemeClr val="bg1">
                  <a:lumMod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bg1">
                    <a:lumMod val="50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当日まで</a:t>
            </a:r>
            <a:endParaRPr kumimoji="1" lang="ja-JP" altLang="en-US" sz="1600" b="1" dirty="0">
              <a:solidFill>
                <a:schemeClr val="bg1">
                  <a:lumMod val="50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811863" y="4379873"/>
            <a:ext cx="521969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200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星出さんの質問について</a:t>
            </a:r>
            <a:r>
              <a:rPr lang="ja-JP" altLang="en-US" sz="12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、オンラインで</a:t>
            </a:r>
            <a:r>
              <a:rPr lang="ja-JP" altLang="en-US" sz="1200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相談時間を</a:t>
            </a:r>
            <a:endParaRPr lang="en-US" altLang="ja-JP" sz="1200" b="1" i="0" dirty="0" smtClean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r>
              <a:rPr lang="ja-JP" altLang="en-US" sz="1200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設けさせていただく場合がございます。</a:t>
            </a:r>
            <a:endParaRPr lang="en-US" altLang="ja-JP" sz="1200" b="1" i="0" dirty="0" smtClean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3" name="ホームベース 22"/>
          <p:cNvSpPr/>
          <p:nvPr/>
        </p:nvSpPr>
        <p:spPr>
          <a:xfrm rot="5400000">
            <a:off x="384063" y="5383655"/>
            <a:ext cx="1183392" cy="1714499"/>
          </a:xfrm>
          <a:prstGeom prst="homePlate">
            <a:avLst>
              <a:gd name="adj" fmla="val 2292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518" y="5823671"/>
            <a:ext cx="183095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ワークショップ</a:t>
            </a:r>
            <a:r>
              <a:rPr lang="en-US" altLang="ja-JP" sz="16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1</a:t>
            </a:r>
            <a:r>
              <a:rPr lang="ja-JP" altLang="en-US" sz="16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日目</a:t>
            </a:r>
            <a:endParaRPr lang="en-US" altLang="ja-JP" sz="16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当日</a:t>
            </a:r>
            <a:endParaRPr lang="en-US" altLang="ja-JP" sz="16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2021</a:t>
            </a:r>
            <a:r>
              <a:rPr kumimoji="1" lang="ja-JP" altLang="en-US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年</a:t>
            </a:r>
            <a:r>
              <a:rPr lang="en-US" altLang="ja-JP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8</a:t>
            </a:r>
            <a:r>
              <a:rPr lang="ja-JP" altLang="en-US" sz="11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11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</a:t>
            </a:r>
            <a:r>
              <a:rPr lang="en-US" altLang="ja-JP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4</a:t>
            </a:r>
            <a:r>
              <a:rPr lang="ja-JP" altLang="en-US" sz="11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11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11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火</a:t>
            </a:r>
            <a:r>
              <a:rPr lang="en-US" altLang="ja-JP" sz="11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)</a:t>
            </a:r>
            <a:endParaRPr kumimoji="1" lang="ja-JP" altLang="en-US" sz="11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833009" y="5663282"/>
            <a:ext cx="521969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200" b="1" dirty="0">
                <a:latin typeface="Yu Gothic UI"/>
                <a:ea typeface="Yu Gothic UI"/>
              </a:rPr>
              <a:t>8</a:t>
            </a:r>
            <a:r>
              <a:rPr lang="ja-JP" altLang="en-US" sz="1200" b="1" dirty="0" smtClean="0">
                <a:latin typeface="Yu Gothic UI"/>
                <a:ea typeface="Yu Gothic UI"/>
              </a:rPr>
              <a:t>/</a:t>
            </a:r>
            <a:r>
              <a:rPr lang="en-US" altLang="ja-JP" sz="1200" b="1" dirty="0" smtClean="0">
                <a:latin typeface="Yu Gothic UI"/>
                <a:ea typeface="Yu Gothic UI"/>
              </a:rPr>
              <a:t>24</a:t>
            </a:r>
            <a:r>
              <a:rPr lang="en-US" altLang="ja-JP" sz="1200" b="1" dirty="0">
                <a:latin typeface="Yu Gothic UI"/>
                <a:ea typeface="Yu Gothic UI"/>
              </a:rPr>
              <a:t>(</a:t>
            </a:r>
            <a:r>
              <a:rPr lang="ja-JP" altLang="en-US" sz="1200" b="1" dirty="0">
                <a:latin typeface="Yu Gothic UI"/>
                <a:ea typeface="Yu Gothic UI"/>
              </a:rPr>
              <a:t>火</a:t>
            </a:r>
            <a:r>
              <a:rPr lang="en-US" altLang="ja-JP" sz="1200" b="1" dirty="0">
                <a:latin typeface="Yu Gothic UI"/>
                <a:ea typeface="Yu Gothic UI"/>
              </a:rPr>
              <a:t>)</a:t>
            </a:r>
            <a:r>
              <a:rPr lang="ja-JP" altLang="en-US" sz="1200" b="1" i="0" dirty="0" smtClean="0">
                <a:effectLst/>
                <a:latin typeface="Yu Gothic UI"/>
                <a:ea typeface="Yu Gothic UI"/>
              </a:rPr>
              <a:t>ワークショップ</a:t>
            </a:r>
            <a:r>
              <a:rPr lang="ja-JP" altLang="en-US" sz="1200" b="1" i="0" dirty="0">
                <a:effectLst/>
                <a:latin typeface="Yu Gothic UI"/>
                <a:ea typeface="Yu Gothic UI"/>
              </a:rPr>
              <a:t>当日はオンラインで実施します。</a:t>
            </a:r>
            <a:endParaRPr lang="en-US" altLang="ja-JP" sz="1200" b="1" i="0" dirty="0">
              <a:effectLst/>
              <a:latin typeface="Yu Gothic UI"/>
              <a:ea typeface="Yu Gothic UI"/>
            </a:endParaRPr>
          </a:p>
          <a:p>
            <a:r>
              <a:rPr lang="ja-JP" altLang="en-US" sz="1200" b="1" dirty="0">
                <a:latin typeface="Yu Gothic UI"/>
                <a:ea typeface="Yu Gothic UI"/>
              </a:rPr>
              <a:t>参加決定チームに事務局の方から事前に</a:t>
            </a:r>
            <a:r>
              <a:rPr lang="en-US" altLang="ja-JP" sz="1200" b="1" dirty="0">
                <a:latin typeface="Yu Gothic UI"/>
                <a:ea typeface="Yu Gothic UI"/>
              </a:rPr>
              <a:t>URL</a:t>
            </a:r>
            <a:r>
              <a:rPr lang="ja-JP" altLang="en-US" sz="1200" b="1" dirty="0">
                <a:latin typeface="Yu Gothic UI"/>
                <a:ea typeface="Yu Gothic UI"/>
              </a:rPr>
              <a:t>をお伝えします。</a:t>
            </a:r>
            <a:endParaRPr lang="en-US" altLang="ja-JP" sz="1200" b="1" dirty="0">
              <a:latin typeface="Yu Gothic UI"/>
              <a:ea typeface="Yu Gothic UI"/>
            </a:endParaRPr>
          </a:p>
          <a:p>
            <a:r>
              <a:rPr lang="en-US" altLang="ja-JP" sz="1200" b="1" dirty="0" smtClean="0">
                <a:latin typeface="Yu Gothic UI"/>
                <a:ea typeface="Yu Gothic UI"/>
              </a:rPr>
              <a:t>※15:00-18:00</a:t>
            </a:r>
            <a:r>
              <a:rPr lang="ja-JP" altLang="en-US" sz="1200" b="1" dirty="0" smtClean="0">
                <a:latin typeface="Yu Gothic UI"/>
                <a:ea typeface="Yu Gothic UI"/>
              </a:rPr>
              <a:t>を</a:t>
            </a:r>
            <a:r>
              <a:rPr lang="ja-JP" altLang="en-US" sz="1200" b="1" dirty="0">
                <a:latin typeface="Yu Gothic UI"/>
                <a:ea typeface="Yu Gothic UI"/>
              </a:rPr>
              <a:t>予定しています。</a:t>
            </a:r>
            <a:endParaRPr lang="en-US" altLang="ja-JP" sz="1200" b="1" dirty="0">
              <a:latin typeface="Yu Gothic UI"/>
              <a:ea typeface="Yu Gothic UI"/>
            </a:endParaRPr>
          </a:p>
        </p:txBody>
      </p:sp>
      <p:sp>
        <p:nvSpPr>
          <p:cNvPr id="26" name="ホームベース 25"/>
          <p:cNvSpPr/>
          <p:nvPr/>
        </p:nvSpPr>
        <p:spPr>
          <a:xfrm rot="5400000">
            <a:off x="392832" y="6751512"/>
            <a:ext cx="1231543" cy="1714499"/>
          </a:xfrm>
          <a:prstGeom prst="homePlate">
            <a:avLst>
              <a:gd name="adj" fmla="val 2292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7363" y="7031986"/>
            <a:ext cx="183095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ワークショップ</a:t>
            </a:r>
            <a:r>
              <a:rPr lang="en-US" altLang="ja-JP" sz="16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</a:t>
            </a:r>
            <a:r>
              <a:rPr lang="ja-JP" altLang="en-US" sz="16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日目</a:t>
            </a:r>
            <a:endParaRPr lang="en-US" altLang="ja-JP" sz="1600" b="1" dirty="0" smtClean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ISS</a:t>
            </a:r>
            <a:r>
              <a:rPr lang="ja-JP" altLang="en-US" sz="16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リアルタイム交信当日</a:t>
            </a:r>
            <a:endParaRPr lang="en-US" altLang="ja-JP" sz="16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kumimoji="1" lang="en-US" altLang="ja-JP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2021</a:t>
            </a:r>
            <a:r>
              <a:rPr kumimoji="1" lang="ja-JP" altLang="en-US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年</a:t>
            </a:r>
            <a:r>
              <a:rPr lang="en-US" altLang="ja-JP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8</a:t>
            </a:r>
            <a:r>
              <a:rPr lang="ja-JP" altLang="en-US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27</a:t>
            </a:r>
            <a:r>
              <a:rPr lang="ja-JP" altLang="en-US" sz="11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金</a:t>
            </a:r>
            <a:r>
              <a:rPr lang="en-US" altLang="ja-JP" sz="11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)</a:t>
            </a:r>
            <a:endParaRPr kumimoji="1" lang="ja-JP" altLang="en-US" sz="11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865854" y="7007064"/>
            <a:ext cx="5219699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200" b="1" dirty="0">
                <a:latin typeface="Yu Gothic UI"/>
                <a:ea typeface="Yu Gothic UI"/>
              </a:rPr>
              <a:t>8/</a:t>
            </a:r>
            <a:r>
              <a:rPr lang="ja-JP" altLang="en-US" sz="1200" b="1" dirty="0" smtClean="0">
                <a:latin typeface="Yu Gothic UI"/>
                <a:ea typeface="Yu Gothic UI"/>
              </a:rPr>
              <a:t>2</a:t>
            </a:r>
            <a:r>
              <a:rPr lang="en-US" altLang="ja-JP" sz="1200" b="1" dirty="0" smtClean="0">
                <a:latin typeface="Yu Gothic UI"/>
                <a:ea typeface="Yu Gothic UI"/>
              </a:rPr>
              <a:t>7</a:t>
            </a:r>
            <a:r>
              <a:rPr lang="en-US" altLang="ja-JP" sz="1200" b="1" dirty="0">
                <a:latin typeface="Yu Gothic UI"/>
                <a:ea typeface="Yu Gothic UI"/>
              </a:rPr>
              <a:t>(</a:t>
            </a:r>
            <a:r>
              <a:rPr lang="ja-JP" altLang="en-US" sz="1200" b="1" dirty="0">
                <a:latin typeface="Yu Gothic UI"/>
                <a:ea typeface="Yu Gothic UI"/>
              </a:rPr>
              <a:t>金</a:t>
            </a:r>
            <a:r>
              <a:rPr lang="en-US" altLang="ja-JP" sz="1200" b="1" dirty="0">
                <a:latin typeface="Yu Gothic UI"/>
                <a:ea typeface="Yu Gothic UI"/>
              </a:rPr>
              <a:t>)</a:t>
            </a:r>
            <a:r>
              <a:rPr lang="ja-JP" altLang="en-US" sz="1200" b="1" dirty="0" smtClean="0">
                <a:latin typeface="Yu Gothic UI"/>
                <a:ea typeface="Yu Gothic UI"/>
              </a:rPr>
              <a:t>ワークショップ＆星出宇宙飛行士</a:t>
            </a:r>
            <a:r>
              <a:rPr lang="en-US" altLang="ja-JP" sz="1200" b="1" dirty="0" smtClean="0">
                <a:latin typeface="Yu Gothic UI"/>
                <a:ea typeface="Yu Gothic UI"/>
              </a:rPr>
              <a:t>ISS</a:t>
            </a:r>
            <a:r>
              <a:rPr lang="ja-JP" altLang="en-US" sz="1200" b="1" dirty="0" smtClean="0">
                <a:latin typeface="Yu Gothic UI"/>
                <a:ea typeface="Yu Gothic UI"/>
              </a:rPr>
              <a:t>リアルタイム交信当日は</a:t>
            </a:r>
            <a:endParaRPr lang="en-US" altLang="ja-JP" sz="1200" b="1" dirty="0" smtClean="0">
              <a:latin typeface="Yu Gothic UI"/>
              <a:ea typeface="Yu Gothic UI"/>
            </a:endParaRPr>
          </a:p>
          <a:p>
            <a:r>
              <a:rPr lang="ja-JP" altLang="en-US" sz="1200" b="1" dirty="0" smtClean="0">
                <a:latin typeface="Yu Gothic UI"/>
                <a:ea typeface="Yu Gothic UI"/>
              </a:rPr>
              <a:t>オンライン</a:t>
            </a:r>
            <a:r>
              <a:rPr lang="ja-JP" altLang="en-US" sz="1200" b="1" dirty="0">
                <a:latin typeface="Yu Gothic UI"/>
                <a:ea typeface="Yu Gothic UI"/>
              </a:rPr>
              <a:t>で実施します。</a:t>
            </a:r>
            <a:endParaRPr lang="en-US" altLang="ja-JP" sz="1200" b="1" dirty="0">
              <a:latin typeface="Yu Gothic UI"/>
              <a:ea typeface="Yu Gothic UI"/>
            </a:endParaRPr>
          </a:p>
          <a:p>
            <a:r>
              <a:rPr lang="ja-JP" altLang="en-US" sz="1200" b="1" dirty="0">
                <a:latin typeface="Yu Gothic UI"/>
                <a:ea typeface="Yu Gothic UI"/>
              </a:rPr>
              <a:t>参加決定チームに事務局の方から事前に</a:t>
            </a:r>
            <a:r>
              <a:rPr lang="en-US" altLang="ja-JP" sz="1200" b="1" dirty="0">
                <a:latin typeface="Yu Gothic UI"/>
                <a:ea typeface="Yu Gothic UI"/>
              </a:rPr>
              <a:t>URL</a:t>
            </a:r>
            <a:r>
              <a:rPr lang="ja-JP" altLang="en-US" sz="1200" b="1" dirty="0">
                <a:latin typeface="Yu Gothic UI"/>
                <a:ea typeface="Yu Gothic UI"/>
              </a:rPr>
              <a:t>をお伝えします。</a:t>
            </a:r>
            <a:endParaRPr lang="en-US" altLang="ja-JP" sz="1200" b="1" dirty="0">
              <a:latin typeface="Yu Gothic UI"/>
              <a:ea typeface="Yu Gothic UI"/>
            </a:endParaRPr>
          </a:p>
          <a:p>
            <a:r>
              <a:rPr lang="en-US" altLang="ja-JP" sz="1200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en-US" altLang="ja-JP" sz="12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16:00</a:t>
            </a:r>
            <a:r>
              <a:rPr lang="en-US" altLang="ja-JP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-</a:t>
            </a:r>
            <a:r>
              <a:rPr lang="en-US" altLang="ja-JP" sz="12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21:30</a:t>
            </a:r>
            <a:r>
              <a:rPr lang="ja-JP" altLang="en-US" sz="12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の</a:t>
            </a:r>
            <a:r>
              <a:rPr lang="ja-JP" altLang="en-US" sz="12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実施を予定しています。</a:t>
            </a:r>
            <a:endParaRPr lang="en-US" altLang="ja-JP" sz="1200" b="1" i="0" dirty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89454" y="8333454"/>
            <a:ext cx="656059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100" b="1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1100" b="1" i="0" dirty="0" smtClean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実施日時は変更の可能性</a:t>
            </a:r>
            <a:r>
              <a:rPr lang="ja-JP" altLang="en-US" sz="1100" b="1" i="0" dirty="0">
                <a:effectLst/>
                <a:latin typeface="Yu Gothic UI" panose="020B0500000000000000" pitchFamily="50" charset="-128"/>
                <a:ea typeface="Yu Gothic UI" panose="020B0500000000000000" pitchFamily="50" charset="-128"/>
              </a:rPr>
              <a:t>がございます。</a:t>
            </a:r>
            <a:endParaRPr lang="en-US" altLang="ja-JP" sz="1100" b="1" i="0" dirty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r"/>
            <a:r>
              <a:rPr lang="en-US" altLang="ja-JP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1100" b="1" dirty="0" smtClean="0">
                <a:latin typeface="Yu Gothic UI" panose="020B0500000000000000" pitchFamily="50" charset="-128"/>
                <a:ea typeface="Yu Gothic UI" panose="020B0500000000000000" pitchFamily="50" charset="-128"/>
              </a:rPr>
              <a:t>お問い合せ</a:t>
            </a:r>
            <a:r>
              <a:rPr lang="ja-JP" altLang="en-US" sz="1100" b="1" dirty="0">
                <a:latin typeface="Yu Gothic UI" panose="020B0500000000000000" pitchFamily="50" charset="-128"/>
                <a:ea typeface="Yu Gothic UI" panose="020B0500000000000000" pitchFamily="50" charset="-128"/>
              </a:rPr>
              <a:t>については、下記事務局までお寄せください。</a:t>
            </a:r>
            <a:endParaRPr lang="en-US" altLang="ja-JP" sz="1100" b="1" i="0" dirty="0">
              <a:effectLst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E0EBCF5-9E00-45E4-987A-32FFCEA55D0F}"/>
              </a:ext>
            </a:extLst>
          </p:cNvPr>
          <p:cNvSpPr/>
          <p:nvPr/>
        </p:nvSpPr>
        <p:spPr>
          <a:xfrm>
            <a:off x="1802338" y="4913273"/>
            <a:ext cx="521969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200" b="1" dirty="0" smtClean="0">
                <a:latin typeface="Yu Gothic UI"/>
                <a:ea typeface="Yu Gothic UI"/>
              </a:rPr>
              <a:t>また、</a:t>
            </a:r>
            <a:r>
              <a:rPr lang="en-US" altLang="ja-JP" sz="1200" b="1" dirty="0" smtClean="0">
                <a:latin typeface="Yu Gothic UI"/>
                <a:ea typeface="Yu Gothic UI"/>
              </a:rPr>
              <a:t>2</a:t>
            </a:r>
            <a:r>
              <a:rPr lang="ja-JP" altLang="en-US" sz="1200" b="1" dirty="0" smtClean="0">
                <a:latin typeface="Yu Gothic UI"/>
                <a:ea typeface="Yu Gothic UI"/>
              </a:rPr>
              <a:t>日間の当ワークショップ</a:t>
            </a:r>
            <a:r>
              <a:rPr lang="ja-JP" altLang="en-US" sz="1200" b="1" dirty="0">
                <a:latin typeface="Yu Gothic UI"/>
                <a:ea typeface="Yu Gothic UI"/>
              </a:rPr>
              <a:t>イベント</a:t>
            </a:r>
            <a:r>
              <a:rPr lang="ja-JP" altLang="en-US" sz="1200" b="1" dirty="0" smtClean="0">
                <a:latin typeface="Yu Gothic UI"/>
                <a:ea typeface="Yu Gothic UI"/>
              </a:rPr>
              <a:t>は</a:t>
            </a:r>
            <a:r>
              <a:rPr lang="ja-JP" altLang="en-US" sz="1200" b="1" dirty="0">
                <a:latin typeface="Yu Gothic UI"/>
                <a:ea typeface="Yu Gothic UI"/>
              </a:rPr>
              <a:t>、”オンライン”になります</a:t>
            </a:r>
            <a:r>
              <a:rPr lang="ja-JP" altLang="en-US" sz="1200" b="1" dirty="0" smtClean="0">
                <a:latin typeface="Yu Gothic UI"/>
                <a:ea typeface="Yu Gothic UI"/>
              </a:rPr>
              <a:t>。事前に</a:t>
            </a:r>
            <a:r>
              <a:rPr lang="ja-JP" altLang="en-US" sz="1200" b="1" dirty="0">
                <a:latin typeface="Yu Gothic UI"/>
                <a:ea typeface="Yu Gothic UI"/>
              </a:rPr>
              <a:t>回線</a:t>
            </a:r>
            <a:endParaRPr lang="en-US" altLang="ja-JP" sz="1200" b="1" dirty="0" smtClean="0">
              <a:latin typeface="Yu Gothic UI"/>
              <a:ea typeface="Yu Gothic UI"/>
            </a:endParaRPr>
          </a:p>
          <a:p>
            <a:r>
              <a:rPr lang="ja-JP" altLang="en-US" sz="1200" b="1" dirty="0">
                <a:latin typeface="Yu Gothic UI"/>
                <a:ea typeface="Yu Gothic UI"/>
              </a:rPr>
              <a:t>環境</a:t>
            </a:r>
            <a:r>
              <a:rPr lang="ja-JP" altLang="en-US" sz="1200" b="1" dirty="0" smtClean="0">
                <a:latin typeface="Yu Gothic UI"/>
                <a:ea typeface="Yu Gothic UI"/>
              </a:rPr>
              <a:t>の</a:t>
            </a:r>
            <a:r>
              <a:rPr lang="ja-JP" altLang="en-US" sz="1200" b="1" dirty="0">
                <a:latin typeface="Yu Gothic UI"/>
                <a:ea typeface="Yu Gothic UI"/>
              </a:rPr>
              <a:t>確認</a:t>
            </a:r>
            <a:r>
              <a:rPr lang="ja-JP" altLang="en-US" sz="1200" b="1" dirty="0" smtClean="0">
                <a:latin typeface="Yu Gothic UI"/>
                <a:ea typeface="Yu Gothic UI"/>
              </a:rPr>
              <a:t>を全員</a:t>
            </a:r>
            <a:r>
              <a:rPr lang="ja-JP" altLang="en-US" sz="1200" b="1" dirty="0">
                <a:latin typeface="Yu Gothic UI"/>
                <a:ea typeface="Yu Gothic UI"/>
              </a:rPr>
              <a:t>にさせていただきます</a:t>
            </a:r>
            <a:r>
              <a:rPr lang="ja-JP" altLang="en-US" sz="1200" b="1" dirty="0" smtClean="0">
                <a:latin typeface="Yu Gothic UI"/>
                <a:ea typeface="Yu Gothic UI"/>
              </a:rPr>
              <a:t>。日程</a:t>
            </a:r>
            <a:r>
              <a:rPr lang="ja-JP" altLang="en-US" sz="1200" b="1" dirty="0">
                <a:latin typeface="Yu Gothic UI"/>
                <a:ea typeface="Yu Gothic UI"/>
              </a:rPr>
              <a:t>は事務局から</a:t>
            </a:r>
            <a:r>
              <a:rPr lang="ja-JP" altLang="en-US" sz="1200" b="1" dirty="0" smtClean="0">
                <a:latin typeface="Yu Gothic UI"/>
                <a:ea typeface="Yu Gothic UI"/>
              </a:rPr>
              <a:t>ご連絡いたします。</a:t>
            </a:r>
            <a:endParaRPr lang="ja-JP" altLang="en-US" sz="1200" b="1" dirty="0">
              <a:latin typeface="Yu Gothic UI"/>
              <a:ea typeface="Yu Gothic UI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0" y="9650518"/>
            <a:ext cx="6858000" cy="2554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応募締め切り：</a:t>
            </a:r>
            <a:r>
              <a:rPr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2021</a:t>
            </a:r>
            <a:r>
              <a:rPr lang="ja-JP" altLang="en-US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年</a:t>
            </a:r>
            <a:r>
              <a:rPr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7</a:t>
            </a:r>
            <a:r>
              <a:rPr lang="ja-JP" altLang="en-US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月</a:t>
            </a:r>
            <a:r>
              <a:rPr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30</a:t>
            </a:r>
            <a:r>
              <a:rPr lang="ja-JP" altLang="en-US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日</a:t>
            </a:r>
            <a:r>
              <a:rPr lang="en-US" altLang="ja-JP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(</a:t>
            </a:r>
            <a:r>
              <a:rPr lang="ja-JP" altLang="en-US" sz="1400" b="1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金</a:t>
            </a:r>
            <a:r>
              <a:rPr lang="en-US" altLang="ja-JP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)</a:t>
            </a:r>
            <a:r>
              <a:rPr lang="ja-JP" altLang="en-US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 </a:t>
            </a:r>
            <a:r>
              <a:rPr lang="en-US" altLang="ja-JP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18:00</a:t>
            </a:r>
            <a:r>
              <a:rPr lang="ja-JP" altLang="en-US" sz="1400" b="1" dirty="0" smtClean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必着　メールでご応募ください</a:t>
            </a:r>
            <a:endParaRPr lang="en-US" altLang="ja-JP" sz="14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52401" y="8778240"/>
            <a:ext cx="6597649" cy="8280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271906" y="8744484"/>
            <a:ext cx="524033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星</a:t>
            </a:r>
            <a:r>
              <a:rPr lang="ja-JP" altLang="ja-JP" sz="1600" b="1" kern="100" dirty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出宇宙飛行士ミッション広報</a:t>
            </a:r>
            <a:r>
              <a:rPr lang="ja-JP" altLang="ja-JP" sz="1600" b="1" kern="100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事務局</a:t>
            </a:r>
            <a:r>
              <a:rPr lang="ja-JP" altLang="en-US" sz="1600" b="1" kern="100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600" b="1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  <a:hlinkClick r:id="rId2"/>
              </a:rPr>
              <a:t>hoshide_mission@yomiko.co.jp</a:t>
            </a:r>
            <a:r>
              <a:rPr lang="ja-JP" altLang="en-US" sz="1600" b="1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600" b="1" dirty="0"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6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52401" y="8778240"/>
            <a:ext cx="1119505" cy="8280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提出先</a:t>
            </a:r>
            <a:endParaRPr lang="en-US" altLang="ja-JP" sz="1100" b="1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お問い合せ先</a:t>
            </a:r>
            <a:endParaRPr lang="en-US" altLang="ja-JP" sz="1100" b="1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271906" y="9236926"/>
            <a:ext cx="5478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株式会社 読売広告社は、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JAXA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の委託を受け、星出宇宙飛行士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ISS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長期滞在ミッション広報事業を行っております。</a:t>
            </a:r>
          </a:p>
          <a:p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受付時間：平日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9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：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30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～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17</a:t>
            </a:r>
            <a:r>
              <a:rPr lang="zh-CN" altLang="en-US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：</a:t>
            </a:r>
            <a:r>
              <a:rPr lang="en-US" altLang="zh-CN" sz="9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7719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2558144CC34B6439954E6AF32090606" ma:contentTypeVersion="14" ma:contentTypeDescription="新しいドキュメントを作成します。" ma:contentTypeScope="" ma:versionID="a8cc4cf93db21440aee1c636af36170f">
  <xsd:schema xmlns:xsd="http://www.w3.org/2001/XMLSchema" xmlns:xs="http://www.w3.org/2001/XMLSchema" xmlns:p="http://schemas.microsoft.com/office/2006/metadata/properties" xmlns:ns3="ea98a1bc-e5ea-4f9c-8243-00da57378ce7" xmlns:ns4="d6a1b2c4-0c4b-4daf-9fe0-408da502145a" targetNamespace="http://schemas.microsoft.com/office/2006/metadata/properties" ma:root="true" ma:fieldsID="5cdcfd1a6cb4e4f66164baa056fca2fd" ns3:_="" ns4:_="">
    <xsd:import namespace="ea98a1bc-e5ea-4f9c-8243-00da57378ce7"/>
    <xsd:import namespace="d6a1b2c4-0c4b-4daf-9fe0-408da50214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98a1bc-e5ea-4f9c-8243-00da57378c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1b2c4-0c4b-4daf-9fe0-408da50214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3665C3-80B7-49A5-BE20-BDC94E7347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98a1bc-e5ea-4f9c-8243-00da57378ce7"/>
    <ds:schemaRef ds:uri="d6a1b2c4-0c4b-4daf-9fe0-408da50214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5D575C-AE1E-45D8-B91C-B24900CD86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63CA18-B53F-4B97-B01F-F335D582E824}">
  <ds:schemaRefs>
    <ds:schemaRef ds:uri="http://schemas.microsoft.com/office/infopath/2007/PartnerControls"/>
    <ds:schemaRef ds:uri="http://purl.org/dc/terms/"/>
    <ds:schemaRef ds:uri="ea98a1bc-e5ea-4f9c-8243-00da57378ce7"/>
    <ds:schemaRef ds:uri="http://schemas.microsoft.com/office/2006/documentManagement/types"/>
    <ds:schemaRef ds:uri="http://purl.org/dc/dcmitype/"/>
    <ds:schemaRef ds:uri="d6a1b2c4-0c4b-4daf-9fe0-408da502145a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1092</TotalTime>
  <Words>895</Words>
  <Application>Microsoft Office PowerPoint</Application>
  <PresentationFormat>A4 210 x 297 mm</PresentationFormat>
  <Paragraphs>92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Yu Gothic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太田 真紀 クロコム プロ本部 ２プロモ</dc:creator>
  <cp:lastModifiedBy>天田 裕喜 クロコム プロ本部 ２プロモ</cp:lastModifiedBy>
  <cp:revision>106</cp:revision>
  <cp:lastPrinted>2021-07-20T06:00:52Z</cp:lastPrinted>
  <dcterms:created xsi:type="dcterms:W3CDTF">2021-07-05T22:38:50Z</dcterms:created>
  <dcterms:modified xsi:type="dcterms:W3CDTF">2021-07-20T06:07:46Z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0x01010082558144CC34B6439954E6AF32090606</vt:lpwstr>
  </property>
</Properties>
</file>