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1" r:id="rId5"/>
    <p:sldId id="259" r:id="rId6"/>
    <p:sldId id="262" r:id="rId7"/>
    <p:sldId id="264" r:id="rId8"/>
    <p:sldId id="263" r:id="rId9"/>
    <p:sldId id="265" r:id="rId10"/>
    <p:sldId id="266" r:id="rId1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8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81340-ED5A-324E-B23E-8C577C80ADFB}" type="datetimeFigureOut">
              <a:rPr kumimoji="1" lang="ja-JP" altLang="en-US" smtClean="0"/>
              <a:t>2013/10/10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666DA4-5F2A-104D-8750-ECEAEB1AE433}" type="slidenum">
              <a:rPr kumimoji="1" lang="ja-JP" altLang="en-US" smtClean="0"/>
              <a:t>‹#›</a:t>
            </a:fld>
            <a:endParaRPr kumimoji="1" lang="ja-JP" altLang="en-US"/>
          </a:p>
        </p:txBody>
      </p:sp>
    </p:spTree>
    <p:extLst>
      <p:ext uri="{BB962C8B-B14F-4D97-AF65-F5344CB8AC3E}">
        <p14:creationId xmlns:p14="http://schemas.microsoft.com/office/powerpoint/2010/main" val="1878613299"/>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xfrm>
            <a:off x="1141413" y="684213"/>
            <a:ext cx="4576762"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ja-JP" altLang="en-US">
              <a:latin typeface="Calibri" charset="0"/>
              <a:ea typeface="ＭＳ Ｐ明朝" charset="0"/>
              <a:cs typeface="ＭＳ Ｐ明朝"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638837A-D049-4644-952F-60DA1F8CD101}" type="datetimeFigureOut">
              <a:rPr kumimoji="1" lang="ja-JP" altLang="en-US" smtClean="0"/>
              <a:t>2013/10/10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ED06FA-DD46-E847-B201-1FB5A1503EBF}" type="slidenum">
              <a:rPr kumimoji="1" lang="ja-JP" altLang="en-US" smtClean="0"/>
              <a:t>‹#›</a:t>
            </a:fld>
            <a:endParaRPr kumimoji="1" lang="ja-JP" altLang="en-US"/>
          </a:p>
        </p:txBody>
      </p:sp>
    </p:spTree>
    <p:extLst>
      <p:ext uri="{BB962C8B-B14F-4D97-AF65-F5344CB8AC3E}">
        <p14:creationId xmlns:p14="http://schemas.microsoft.com/office/powerpoint/2010/main" val="234746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38837A-D049-4644-952F-60DA1F8CD101}" type="datetimeFigureOut">
              <a:rPr kumimoji="1" lang="ja-JP" altLang="en-US" smtClean="0"/>
              <a:t>2013/10/10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ED06FA-DD46-E847-B201-1FB5A1503EBF}" type="slidenum">
              <a:rPr kumimoji="1" lang="ja-JP" altLang="en-US" smtClean="0"/>
              <a:t>‹#›</a:t>
            </a:fld>
            <a:endParaRPr kumimoji="1" lang="ja-JP" altLang="en-US"/>
          </a:p>
        </p:txBody>
      </p:sp>
    </p:spTree>
    <p:extLst>
      <p:ext uri="{BB962C8B-B14F-4D97-AF65-F5344CB8AC3E}">
        <p14:creationId xmlns:p14="http://schemas.microsoft.com/office/powerpoint/2010/main" val="1879955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38837A-D049-4644-952F-60DA1F8CD101}" type="datetimeFigureOut">
              <a:rPr kumimoji="1" lang="ja-JP" altLang="en-US" smtClean="0"/>
              <a:t>2013/10/10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ED06FA-DD46-E847-B201-1FB5A1503EBF}" type="slidenum">
              <a:rPr kumimoji="1" lang="ja-JP" altLang="en-US" smtClean="0"/>
              <a:t>‹#›</a:t>
            </a:fld>
            <a:endParaRPr kumimoji="1" lang="ja-JP" altLang="en-US"/>
          </a:p>
        </p:txBody>
      </p:sp>
    </p:spTree>
    <p:extLst>
      <p:ext uri="{BB962C8B-B14F-4D97-AF65-F5344CB8AC3E}">
        <p14:creationId xmlns:p14="http://schemas.microsoft.com/office/powerpoint/2010/main" val="316684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38837A-D049-4644-952F-60DA1F8CD101}" type="datetimeFigureOut">
              <a:rPr kumimoji="1" lang="ja-JP" altLang="en-US" smtClean="0"/>
              <a:t>2013/10/10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ED06FA-DD46-E847-B201-1FB5A1503EBF}" type="slidenum">
              <a:rPr kumimoji="1" lang="ja-JP" altLang="en-US" smtClean="0"/>
              <a:t>‹#›</a:t>
            </a:fld>
            <a:endParaRPr kumimoji="1" lang="ja-JP" altLang="en-US"/>
          </a:p>
        </p:txBody>
      </p:sp>
    </p:spTree>
    <p:extLst>
      <p:ext uri="{BB962C8B-B14F-4D97-AF65-F5344CB8AC3E}">
        <p14:creationId xmlns:p14="http://schemas.microsoft.com/office/powerpoint/2010/main" val="205538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638837A-D049-4644-952F-60DA1F8CD101}" type="datetimeFigureOut">
              <a:rPr kumimoji="1" lang="ja-JP" altLang="en-US" smtClean="0"/>
              <a:t>2013/10/10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2ED06FA-DD46-E847-B201-1FB5A1503EBF}" type="slidenum">
              <a:rPr kumimoji="1" lang="ja-JP" altLang="en-US" smtClean="0"/>
              <a:t>‹#›</a:t>
            </a:fld>
            <a:endParaRPr kumimoji="1" lang="ja-JP" altLang="en-US"/>
          </a:p>
        </p:txBody>
      </p:sp>
    </p:spTree>
    <p:extLst>
      <p:ext uri="{BB962C8B-B14F-4D97-AF65-F5344CB8AC3E}">
        <p14:creationId xmlns:p14="http://schemas.microsoft.com/office/powerpoint/2010/main" val="701605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638837A-D049-4644-952F-60DA1F8CD101}" type="datetimeFigureOut">
              <a:rPr kumimoji="1" lang="ja-JP" altLang="en-US" smtClean="0"/>
              <a:t>2013/10/10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ED06FA-DD46-E847-B201-1FB5A1503EBF}" type="slidenum">
              <a:rPr kumimoji="1" lang="ja-JP" altLang="en-US" smtClean="0"/>
              <a:t>‹#›</a:t>
            </a:fld>
            <a:endParaRPr kumimoji="1" lang="ja-JP" altLang="en-US"/>
          </a:p>
        </p:txBody>
      </p:sp>
    </p:spTree>
    <p:extLst>
      <p:ext uri="{BB962C8B-B14F-4D97-AF65-F5344CB8AC3E}">
        <p14:creationId xmlns:p14="http://schemas.microsoft.com/office/powerpoint/2010/main" val="281250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638837A-D049-4644-952F-60DA1F8CD101}" type="datetimeFigureOut">
              <a:rPr kumimoji="1" lang="ja-JP" altLang="en-US" smtClean="0"/>
              <a:t>2013/10/10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2ED06FA-DD46-E847-B201-1FB5A1503EBF}" type="slidenum">
              <a:rPr kumimoji="1" lang="ja-JP" altLang="en-US" smtClean="0"/>
              <a:t>‹#›</a:t>
            </a:fld>
            <a:endParaRPr kumimoji="1" lang="ja-JP" altLang="en-US"/>
          </a:p>
        </p:txBody>
      </p:sp>
    </p:spTree>
    <p:extLst>
      <p:ext uri="{BB962C8B-B14F-4D97-AF65-F5344CB8AC3E}">
        <p14:creationId xmlns:p14="http://schemas.microsoft.com/office/powerpoint/2010/main" val="342196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638837A-D049-4644-952F-60DA1F8CD101}" type="datetimeFigureOut">
              <a:rPr kumimoji="1" lang="ja-JP" altLang="en-US" smtClean="0"/>
              <a:t>2013/10/10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2ED06FA-DD46-E847-B201-1FB5A1503EBF}" type="slidenum">
              <a:rPr kumimoji="1" lang="ja-JP" altLang="en-US" smtClean="0"/>
              <a:t>‹#›</a:t>
            </a:fld>
            <a:endParaRPr kumimoji="1" lang="ja-JP" altLang="en-US"/>
          </a:p>
        </p:txBody>
      </p:sp>
    </p:spTree>
    <p:extLst>
      <p:ext uri="{BB962C8B-B14F-4D97-AF65-F5344CB8AC3E}">
        <p14:creationId xmlns:p14="http://schemas.microsoft.com/office/powerpoint/2010/main" val="660630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638837A-D049-4644-952F-60DA1F8CD101}" type="datetimeFigureOut">
              <a:rPr kumimoji="1" lang="ja-JP" altLang="en-US" smtClean="0"/>
              <a:t>2013/10/10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2ED06FA-DD46-E847-B201-1FB5A1503EBF}" type="slidenum">
              <a:rPr kumimoji="1" lang="ja-JP" altLang="en-US" smtClean="0"/>
              <a:t>‹#›</a:t>
            </a:fld>
            <a:endParaRPr kumimoji="1" lang="ja-JP" altLang="en-US"/>
          </a:p>
        </p:txBody>
      </p:sp>
    </p:spTree>
    <p:extLst>
      <p:ext uri="{BB962C8B-B14F-4D97-AF65-F5344CB8AC3E}">
        <p14:creationId xmlns:p14="http://schemas.microsoft.com/office/powerpoint/2010/main" val="370340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638837A-D049-4644-952F-60DA1F8CD101}" type="datetimeFigureOut">
              <a:rPr kumimoji="1" lang="ja-JP" altLang="en-US" smtClean="0"/>
              <a:t>2013/10/10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ED06FA-DD46-E847-B201-1FB5A1503EBF}" type="slidenum">
              <a:rPr kumimoji="1" lang="ja-JP" altLang="en-US" smtClean="0"/>
              <a:t>‹#›</a:t>
            </a:fld>
            <a:endParaRPr kumimoji="1" lang="ja-JP" altLang="en-US"/>
          </a:p>
        </p:txBody>
      </p:sp>
    </p:spTree>
    <p:extLst>
      <p:ext uri="{BB962C8B-B14F-4D97-AF65-F5344CB8AC3E}">
        <p14:creationId xmlns:p14="http://schemas.microsoft.com/office/powerpoint/2010/main" val="235548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638837A-D049-4644-952F-60DA1F8CD101}" type="datetimeFigureOut">
              <a:rPr kumimoji="1" lang="ja-JP" altLang="en-US" smtClean="0"/>
              <a:t>2013/10/10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2ED06FA-DD46-E847-B201-1FB5A1503EBF}" type="slidenum">
              <a:rPr kumimoji="1" lang="ja-JP" altLang="en-US" smtClean="0"/>
              <a:t>‹#›</a:t>
            </a:fld>
            <a:endParaRPr kumimoji="1" lang="ja-JP" altLang="en-US"/>
          </a:p>
        </p:txBody>
      </p:sp>
    </p:spTree>
    <p:extLst>
      <p:ext uri="{BB962C8B-B14F-4D97-AF65-F5344CB8AC3E}">
        <p14:creationId xmlns:p14="http://schemas.microsoft.com/office/powerpoint/2010/main" val="24080892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38837A-D049-4644-952F-60DA1F8CD101}" type="datetimeFigureOut">
              <a:rPr kumimoji="1" lang="ja-JP" altLang="en-US" smtClean="0"/>
              <a:t>2013/10/10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ED06FA-DD46-E847-B201-1FB5A1503EBF}" type="slidenum">
              <a:rPr kumimoji="1" lang="ja-JP" altLang="en-US" smtClean="0"/>
              <a:t>‹#›</a:t>
            </a:fld>
            <a:endParaRPr kumimoji="1" lang="ja-JP" altLang="en-US"/>
          </a:p>
        </p:txBody>
      </p:sp>
    </p:spTree>
    <p:extLst>
      <p:ext uri="{BB962C8B-B14F-4D97-AF65-F5344CB8AC3E}">
        <p14:creationId xmlns:p14="http://schemas.microsoft.com/office/powerpoint/2010/main" val="3154955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5400" dirty="0" smtClean="0">
                <a:latin typeface="HGP創英角ｺﾞｼｯｸUB"/>
                <a:ea typeface="HGP創英角ｺﾞｼｯｸUB"/>
                <a:cs typeface="HGP創英角ｺﾞｼｯｸUB"/>
              </a:rPr>
              <a:t>協創とシステム</a:t>
            </a:r>
            <a:endParaRPr kumimoji="1" lang="ja-JP" altLang="en-US" sz="5400" dirty="0">
              <a:latin typeface="HGP創英角ｺﾞｼｯｸUB"/>
              <a:ea typeface="HGP創英角ｺﾞｼｯｸUB"/>
              <a:cs typeface="HGP創英角ｺﾞｼｯｸUB"/>
            </a:endParaRPr>
          </a:p>
        </p:txBody>
      </p:sp>
      <p:sp>
        <p:nvSpPr>
          <p:cNvPr id="3" name="サブタイトル 2"/>
          <p:cNvSpPr>
            <a:spLocks noGrp="1"/>
          </p:cNvSpPr>
          <p:nvPr>
            <p:ph type="subTitle" idx="1"/>
          </p:nvPr>
        </p:nvSpPr>
        <p:spPr>
          <a:xfrm>
            <a:off x="1371600" y="4399400"/>
            <a:ext cx="6400800" cy="1239400"/>
          </a:xfrm>
        </p:spPr>
        <p:txBody>
          <a:bodyPr>
            <a:normAutofit/>
          </a:bodyPr>
          <a:lstStyle/>
          <a:p>
            <a:r>
              <a:rPr kumimoji="1" lang="ja-JP" altLang="en-US" sz="4800" dirty="0" smtClean="0">
                <a:solidFill>
                  <a:schemeClr val="tx1"/>
                </a:solidFill>
                <a:latin typeface="HGP創英角ｺﾞｼｯｸUB"/>
                <a:ea typeface="HGP創英角ｺﾞｼｯｸUB"/>
                <a:cs typeface="HGP創英角ｺﾞｼｯｸUB"/>
              </a:rPr>
              <a:t>前野　隆司</a:t>
            </a:r>
            <a:endParaRPr kumimoji="1" lang="ja-JP" altLang="en-US" sz="4800" dirty="0">
              <a:solidFill>
                <a:schemeClr val="tx1"/>
              </a:solidFill>
              <a:latin typeface="HGP創英角ｺﾞｼｯｸUB"/>
              <a:ea typeface="HGP創英角ｺﾞｼｯｸUB"/>
              <a:cs typeface="HGP創英角ｺﾞｼｯｸUB"/>
            </a:endParaRPr>
          </a:p>
        </p:txBody>
      </p:sp>
      <p:sp>
        <p:nvSpPr>
          <p:cNvPr id="4" name="スライド番号プレースホルダー 1"/>
          <p:cNvSpPr>
            <a:spLocks noGrp="1"/>
          </p:cNvSpPr>
          <p:nvPr>
            <p:ph type="sldNum" sz="quarter" idx="12"/>
          </p:nvPr>
        </p:nvSpPr>
        <p:spPr>
          <a:xfrm>
            <a:off x="8172400" y="6309320"/>
            <a:ext cx="802432" cy="501650"/>
          </a:xfrm>
        </p:spPr>
        <p:txBody>
          <a:bodyPr/>
          <a:lstStyle/>
          <a:p>
            <a:fld id="{8A2D8B40-FF01-48D3-BC4B-D9E1F50AA4B5}" type="slidenum">
              <a:rPr kumimoji="1" lang="ja-JP" altLang="en-US" sz="2800" smtClean="0"/>
              <a:t>1</a:t>
            </a:fld>
            <a:endParaRPr kumimoji="1" lang="ja-JP" altLang="en-US" sz="2800"/>
          </a:p>
        </p:txBody>
      </p:sp>
    </p:spTree>
    <p:extLst>
      <p:ext uri="{BB962C8B-B14F-4D97-AF65-F5344CB8AC3E}">
        <p14:creationId xmlns:p14="http://schemas.microsoft.com/office/powerpoint/2010/main" val="42123915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a:spLocks noChangeArrowheads="1"/>
          </p:cNvSpPr>
          <p:nvPr/>
        </p:nvSpPr>
        <p:spPr bwMode="auto">
          <a:xfrm>
            <a:off x="428625" y="250825"/>
            <a:ext cx="8358188" cy="6000750"/>
          </a:xfrm>
          <a:prstGeom prst="roundRect">
            <a:avLst>
              <a:gd name="adj" fmla="val 16667"/>
            </a:avLst>
          </a:prstGeom>
          <a:solidFill>
            <a:schemeClr val="bg1"/>
          </a:solidFill>
          <a:ln>
            <a:noFill/>
          </a:ln>
          <a:effectLst>
            <a:outerShdw blurRad="63500" dist="38100" dir="2700000" algn="tl" rotWithShape="0">
              <a:srgbClr val="000000">
                <a:alpha val="39998"/>
              </a:srgbClr>
            </a:outerShdw>
          </a:effectLst>
          <a:extLst>
            <a:ext uri="{91240B29-F687-4f45-9708-019B960494DF}">
              <a14:hiddenLine xmlns:a14="http://schemas.microsoft.com/office/drawing/2010/main" w="12700">
                <a:solidFill>
                  <a:srgbClr val="000000"/>
                </a:solidFill>
                <a:round/>
                <a:headEnd/>
                <a:tailEnd/>
              </a14:hiddenLine>
            </a:ext>
          </a:extLst>
        </p:spPr>
        <p:txBody>
          <a:bodyPr anchor="ctr"/>
          <a:lstStyle/>
          <a:p>
            <a:pPr algn="ctr">
              <a:defRPr/>
            </a:pPr>
            <a:endParaRPr lang="ja-JP" altLang="en-US">
              <a:solidFill>
                <a:schemeClr val="lt1"/>
              </a:solidFill>
              <a:latin typeface="+mn-lt"/>
              <a:ea typeface="+mn-ea"/>
              <a:cs typeface="+mn-cs"/>
            </a:endParaRPr>
          </a:p>
        </p:txBody>
      </p:sp>
      <p:sp>
        <p:nvSpPr>
          <p:cNvPr id="3" name="角丸四角形 2"/>
          <p:cNvSpPr>
            <a:spLocks noChangeArrowheads="1"/>
          </p:cNvSpPr>
          <p:nvPr/>
        </p:nvSpPr>
        <p:spPr bwMode="auto">
          <a:xfrm>
            <a:off x="684213" y="1484313"/>
            <a:ext cx="6351587" cy="4559300"/>
          </a:xfrm>
          <a:prstGeom prst="roundRect">
            <a:avLst>
              <a:gd name="adj" fmla="val 16667"/>
            </a:avLst>
          </a:prstGeom>
          <a:solidFill>
            <a:srgbClr val="F2F2F2"/>
          </a:solidFill>
          <a:ln>
            <a:noFill/>
          </a:ln>
          <a:effectLst>
            <a:outerShdw blurRad="63500" sy="23000" kx="-1199993" algn="bl" rotWithShape="0">
              <a:srgbClr val="000000">
                <a:alpha val="20000"/>
              </a:srgbClr>
            </a:outerShdw>
          </a:effectLst>
          <a:extLst>
            <a:ext uri="{91240B29-F687-4f45-9708-019B960494DF}">
              <a14:hiddenLine xmlns:a14="http://schemas.microsoft.com/office/drawing/2010/main" w="12700">
                <a:solidFill>
                  <a:srgbClr val="000000"/>
                </a:solidFill>
                <a:round/>
                <a:headEnd/>
                <a:tailEnd/>
              </a14:hiddenLine>
            </a:ext>
          </a:extLst>
        </p:spPr>
        <p:txBody>
          <a:bodyPr anchor="ctr"/>
          <a:lstStyle/>
          <a:p>
            <a:pPr algn="ctr">
              <a:defRPr/>
            </a:pPr>
            <a:endParaRPr lang="ja-JP" altLang="en-US">
              <a:solidFill>
                <a:schemeClr val="lt1"/>
              </a:solidFill>
              <a:latin typeface="+mn-lt"/>
              <a:ea typeface="+mn-ea"/>
              <a:cs typeface="+mn-cs"/>
            </a:endParaRPr>
          </a:p>
        </p:txBody>
      </p:sp>
      <p:sp>
        <p:nvSpPr>
          <p:cNvPr id="4" name="角丸四角形 3"/>
          <p:cNvSpPr>
            <a:spLocks noChangeArrowheads="1"/>
          </p:cNvSpPr>
          <p:nvPr/>
        </p:nvSpPr>
        <p:spPr bwMode="auto">
          <a:xfrm>
            <a:off x="827088" y="2852738"/>
            <a:ext cx="4179887" cy="3000375"/>
          </a:xfrm>
          <a:prstGeom prst="roundRect">
            <a:avLst>
              <a:gd name="adj" fmla="val 16667"/>
            </a:avLst>
          </a:prstGeom>
          <a:solidFill>
            <a:srgbClr val="D9D9D9"/>
          </a:solidFill>
          <a:ln>
            <a:noFill/>
          </a:ln>
          <a:effectLst>
            <a:outerShdw blurRad="63500" sy="23000" kx="-1199993" algn="bl" rotWithShape="0">
              <a:srgbClr val="000000">
                <a:alpha val="20000"/>
              </a:srgbClr>
            </a:outerShdw>
          </a:effectLst>
          <a:extLst>
            <a:ext uri="{91240B29-F687-4f45-9708-019B960494DF}">
              <a14:hiddenLine xmlns:a14="http://schemas.microsoft.com/office/drawing/2010/main" w="12700">
                <a:solidFill>
                  <a:srgbClr val="000000"/>
                </a:solidFill>
                <a:round/>
                <a:headEnd/>
                <a:tailEnd/>
              </a14:hiddenLine>
            </a:ext>
          </a:extLst>
        </p:spPr>
        <p:txBody>
          <a:bodyPr anchor="ctr"/>
          <a:lstStyle/>
          <a:p>
            <a:pPr algn="ctr">
              <a:defRPr/>
            </a:pPr>
            <a:endParaRPr lang="ja-JP" altLang="en-US">
              <a:solidFill>
                <a:schemeClr val="lt1"/>
              </a:solidFill>
              <a:latin typeface="+mn-lt"/>
              <a:ea typeface="+mn-ea"/>
              <a:cs typeface="+mn-cs"/>
            </a:endParaRPr>
          </a:p>
        </p:txBody>
      </p:sp>
      <p:sp>
        <p:nvSpPr>
          <p:cNvPr id="5" name="角丸四角形 4"/>
          <p:cNvSpPr>
            <a:spLocks noChangeArrowheads="1"/>
          </p:cNvSpPr>
          <p:nvPr/>
        </p:nvSpPr>
        <p:spPr bwMode="auto">
          <a:xfrm>
            <a:off x="1071563" y="3865563"/>
            <a:ext cx="2428875" cy="1743075"/>
          </a:xfrm>
          <a:prstGeom prst="roundRect">
            <a:avLst>
              <a:gd name="adj" fmla="val 16667"/>
            </a:avLst>
          </a:prstGeom>
          <a:solidFill>
            <a:srgbClr val="BFBFBF"/>
          </a:solidFill>
          <a:ln>
            <a:noFill/>
          </a:ln>
          <a:effectLst>
            <a:outerShdw blurRad="63500" sy="23000" kx="-1199993" algn="bl" rotWithShape="0">
              <a:srgbClr val="000000">
                <a:alpha val="20000"/>
              </a:srgbClr>
            </a:outerShdw>
          </a:effectLst>
          <a:extLst>
            <a:ext uri="{91240B29-F687-4f45-9708-019B960494DF}">
              <a14:hiddenLine xmlns:a14="http://schemas.microsoft.com/office/drawing/2010/main" w="12700">
                <a:solidFill>
                  <a:srgbClr val="000000"/>
                </a:solidFill>
                <a:round/>
                <a:headEnd/>
                <a:tailEnd/>
              </a14:hiddenLine>
            </a:ext>
          </a:extLst>
        </p:spPr>
        <p:txBody>
          <a:bodyPr anchor="ctr"/>
          <a:lstStyle/>
          <a:p>
            <a:pPr algn="ctr">
              <a:defRPr/>
            </a:pPr>
            <a:endParaRPr lang="ja-JP" altLang="en-US">
              <a:solidFill>
                <a:schemeClr val="lt1"/>
              </a:solidFill>
              <a:latin typeface="+mn-lt"/>
              <a:ea typeface="+mn-ea"/>
              <a:cs typeface="+mn-cs"/>
            </a:endParaRPr>
          </a:p>
        </p:txBody>
      </p:sp>
      <p:sp>
        <p:nvSpPr>
          <p:cNvPr id="25605" name="テキスト ボックス 5"/>
          <p:cNvSpPr txBox="1">
            <a:spLocks noChangeArrowheads="1"/>
          </p:cNvSpPr>
          <p:nvPr/>
        </p:nvSpPr>
        <p:spPr bwMode="auto">
          <a:xfrm>
            <a:off x="1500188" y="3965575"/>
            <a:ext cx="155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800" b="1">
                <a:solidFill>
                  <a:srgbClr val="003399"/>
                </a:solidFill>
                <a:latin typeface="Arial" charset="0"/>
              </a:rPr>
              <a:t>要素還元思考</a:t>
            </a:r>
          </a:p>
        </p:txBody>
      </p:sp>
      <p:sp>
        <p:nvSpPr>
          <p:cNvPr id="25606" name="テキスト ボックス 6"/>
          <p:cNvSpPr txBox="1">
            <a:spLocks noChangeArrowheads="1"/>
          </p:cNvSpPr>
          <p:nvPr/>
        </p:nvSpPr>
        <p:spPr bwMode="auto">
          <a:xfrm>
            <a:off x="3365500" y="2927350"/>
            <a:ext cx="1481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800" b="1">
                <a:solidFill>
                  <a:srgbClr val="003399"/>
                </a:solidFill>
                <a:latin typeface="Arial" charset="0"/>
              </a:rPr>
              <a:t>システム思考</a:t>
            </a:r>
          </a:p>
        </p:txBody>
      </p:sp>
      <p:sp>
        <p:nvSpPr>
          <p:cNvPr id="25607" name="テキスト ボックス 7"/>
          <p:cNvSpPr txBox="1">
            <a:spLocks noChangeArrowheads="1"/>
          </p:cNvSpPr>
          <p:nvPr/>
        </p:nvSpPr>
        <p:spPr bwMode="auto">
          <a:xfrm>
            <a:off x="4584700" y="1681163"/>
            <a:ext cx="2168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800" b="1">
                <a:solidFill>
                  <a:srgbClr val="003399"/>
                </a:solidFill>
                <a:latin typeface="Arial" charset="0"/>
              </a:rPr>
              <a:t>ポスト・システム思考</a:t>
            </a:r>
          </a:p>
        </p:txBody>
      </p:sp>
      <p:sp>
        <p:nvSpPr>
          <p:cNvPr id="25608" name="テキスト ボックス 8"/>
          <p:cNvSpPr txBox="1">
            <a:spLocks noChangeArrowheads="1"/>
          </p:cNvSpPr>
          <p:nvPr/>
        </p:nvSpPr>
        <p:spPr bwMode="auto">
          <a:xfrm>
            <a:off x="6642100" y="381000"/>
            <a:ext cx="1481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800" b="1">
                <a:solidFill>
                  <a:srgbClr val="003399"/>
                </a:solidFill>
                <a:latin typeface="Arial" charset="0"/>
              </a:rPr>
              <a:t>システム思想</a:t>
            </a:r>
          </a:p>
        </p:txBody>
      </p:sp>
      <p:sp>
        <p:nvSpPr>
          <p:cNvPr id="25609" name="テキスト ボックス 9"/>
          <p:cNvSpPr txBox="1">
            <a:spLocks noChangeArrowheads="1"/>
          </p:cNvSpPr>
          <p:nvPr/>
        </p:nvSpPr>
        <p:spPr bwMode="auto">
          <a:xfrm>
            <a:off x="1143000" y="4349750"/>
            <a:ext cx="23177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600">
                <a:latin typeface="Arial" charset="0"/>
              </a:rPr>
              <a:t>要素に分けて考える</a:t>
            </a:r>
          </a:p>
          <a:p>
            <a:r>
              <a:rPr lang="ja-JP" altLang="en-US" sz="1600">
                <a:latin typeface="Arial" charset="0"/>
              </a:rPr>
              <a:t>論理的・分析的世界理解</a:t>
            </a:r>
          </a:p>
          <a:p>
            <a:r>
              <a:rPr lang="ja-JP" altLang="en-US" sz="1600">
                <a:latin typeface="Arial" charset="0"/>
              </a:rPr>
              <a:t>木を見て森を見ず</a:t>
            </a:r>
          </a:p>
        </p:txBody>
      </p:sp>
      <p:sp>
        <p:nvSpPr>
          <p:cNvPr id="25610" name="テキスト ボックス 10"/>
          <p:cNvSpPr txBox="1">
            <a:spLocks noChangeArrowheads="1"/>
          </p:cNvSpPr>
          <p:nvPr/>
        </p:nvSpPr>
        <p:spPr bwMode="auto">
          <a:xfrm>
            <a:off x="1068388" y="2954338"/>
            <a:ext cx="23177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600">
                <a:latin typeface="Arial" charset="0"/>
              </a:rPr>
              <a:t>システムとして考える</a:t>
            </a:r>
          </a:p>
          <a:p>
            <a:r>
              <a:rPr lang="ja-JP" altLang="en-US" sz="1600">
                <a:latin typeface="Arial" charset="0"/>
              </a:rPr>
              <a:t>論理的・分析的世界理解</a:t>
            </a:r>
          </a:p>
          <a:p>
            <a:r>
              <a:rPr lang="ja-JP" altLang="en-US" sz="1600">
                <a:latin typeface="Arial" charset="0"/>
              </a:rPr>
              <a:t>木を見て森も見る</a:t>
            </a:r>
          </a:p>
        </p:txBody>
      </p:sp>
      <p:sp>
        <p:nvSpPr>
          <p:cNvPr id="25611" name="テキスト ボックス 11"/>
          <p:cNvSpPr txBox="1">
            <a:spLocks noChangeArrowheads="1"/>
          </p:cNvSpPr>
          <p:nvPr/>
        </p:nvSpPr>
        <p:spPr bwMode="auto">
          <a:xfrm>
            <a:off x="3633788" y="3217863"/>
            <a:ext cx="12541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en-US" altLang="ja-JP" sz="1400">
                <a:latin typeface="Arial" charset="0"/>
              </a:rPr>
              <a:t>MECE</a:t>
            </a:r>
          </a:p>
          <a:p>
            <a:r>
              <a:rPr lang="ja-JP" altLang="en-US" sz="1400">
                <a:latin typeface="Arial" charset="0"/>
              </a:rPr>
              <a:t>ロジックツリー</a:t>
            </a:r>
          </a:p>
          <a:p>
            <a:r>
              <a:rPr lang="ja-JP" altLang="en-US" sz="1400">
                <a:latin typeface="Arial" charset="0"/>
              </a:rPr>
              <a:t>ループ図</a:t>
            </a:r>
          </a:p>
          <a:p>
            <a:r>
              <a:rPr lang="ja-JP" altLang="en-US" sz="1400">
                <a:latin typeface="Arial" charset="0"/>
              </a:rPr>
              <a:t>ネットワーク図</a:t>
            </a:r>
          </a:p>
          <a:p>
            <a:r>
              <a:rPr lang="ja-JP" altLang="en-US" sz="1400">
                <a:latin typeface="Arial" charset="0"/>
              </a:rPr>
              <a:t>マトリクス図</a:t>
            </a:r>
          </a:p>
          <a:p>
            <a:r>
              <a:rPr lang="en-US" altLang="ja-JP" sz="1400">
                <a:latin typeface="Arial" charset="0"/>
              </a:rPr>
              <a:t>V</a:t>
            </a:r>
            <a:r>
              <a:rPr lang="ja-JP" altLang="en-US" sz="1400">
                <a:latin typeface="Arial" charset="0"/>
              </a:rPr>
              <a:t>モデル</a:t>
            </a:r>
          </a:p>
          <a:p>
            <a:r>
              <a:rPr lang="ja-JP" altLang="en-US" sz="1400">
                <a:latin typeface="Arial" charset="0"/>
              </a:rPr>
              <a:t>分解と統合</a:t>
            </a:r>
          </a:p>
          <a:p>
            <a:r>
              <a:rPr lang="ja-JP" altLang="en-US" sz="1400">
                <a:latin typeface="Arial" charset="0"/>
              </a:rPr>
              <a:t>多目的最適化</a:t>
            </a:r>
          </a:p>
          <a:p>
            <a:r>
              <a:rPr lang="ja-JP" altLang="en-US" sz="1400">
                <a:latin typeface="Arial" charset="0"/>
              </a:rPr>
              <a:t>解ける問題に</a:t>
            </a:r>
          </a:p>
          <a:p>
            <a:r>
              <a:rPr lang="ja-JP" altLang="en-US" sz="1400">
                <a:latin typeface="Arial" charset="0"/>
              </a:rPr>
              <a:t>モデリング</a:t>
            </a:r>
          </a:p>
          <a:p>
            <a:r>
              <a:rPr lang="ja-JP" altLang="en-US" sz="1400">
                <a:latin typeface="Arial" charset="0"/>
              </a:rPr>
              <a:t>客観的世界観</a:t>
            </a:r>
          </a:p>
        </p:txBody>
      </p:sp>
      <p:sp>
        <p:nvSpPr>
          <p:cNvPr id="25612" name="テキスト ボックス 12"/>
          <p:cNvSpPr txBox="1">
            <a:spLocks noChangeArrowheads="1"/>
          </p:cNvSpPr>
          <p:nvPr/>
        </p:nvSpPr>
        <p:spPr bwMode="auto">
          <a:xfrm>
            <a:off x="1000125" y="1811338"/>
            <a:ext cx="46815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600">
                <a:latin typeface="Arial" charset="0"/>
              </a:rPr>
              <a:t>システムを複雑系として考える</a:t>
            </a:r>
          </a:p>
          <a:p>
            <a:r>
              <a:rPr lang="ja-JP" altLang="en-US" sz="1600">
                <a:latin typeface="Arial" charset="0"/>
              </a:rPr>
              <a:t>論理的・分析的世界理解の限界を論理的に理解する</a:t>
            </a:r>
          </a:p>
          <a:p>
            <a:r>
              <a:rPr lang="ja-JP" altLang="en-US" sz="1600">
                <a:latin typeface="Arial" charset="0"/>
              </a:rPr>
              <a:t>「木を見て森も見ている自分」も見る</a:t>
            </a:r>
          </a:p>
        </p:txBody>
      </p:sp>
      <p:sp>
        <p:nvSpPr>
          <p:cNvPr id="25613" name="テキスト ボックス 13"/>
          <p:cNvSpPr txBox="1">
            <a:spLocks noChangeArrowheads="1"/>
          </p:cNvSpPr>
          <p:nvPr/>
        </p:nvSpPr>
        <p:spPr bwMode="auto">
          <a:xfrm>
            <a:off x="5049838" y="2551113"/>
            <a:ext cx="192881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400" dirty="0">
                <a:latin typeface="Arial" charset="0"/>
              </a:rPr>
              <a:t>論理の限界の理解</a:t>
            </a:r>
          </a:p>
          <a:p>
            <a:r>
              <a:rPr lang="ja-JP" altLang="en-US" sz="1200" dirty="0">
                <a:latin typeface="Arial" charset="0"/>
              </a:rPr>
              <a:t>　複雑系の科学としての</a:t>
            </a:r>
          </a:p>
          <a:p>
            <a:r>
              <a:rPr lang="ja-JP" altLang="en-US" sz="1200" dirty="0">
                <a:latin typeface="Arial" charset="0"/>
              </a:rPr>
              <a:t>　理解</a:t>
            </a:r>
          </a:p>
          <a:p>
            <a:r>
              <a:rPr lang="ja-JP" altLang="en-US" sz="1200" dirty="0">
                <a:latin typeface="Arial" charset="0"/>
              </a:rPr>
              <a:t>　哲学としての理解</a:t>
            </a:r>
          </a:p>
          <a:p>
            <a:r>
              <a:rPr lang="ja-JP" altLang="en-US" sz="1400" dirty="0">
                <a:latin typeface="Arial" charset="0"/>
              </a:rPr>
              <a:t>二項対立の解消</a:t>
            </a:r>
          </a:p>
          <a:p>
            <a:r>
              <a:rPr lang="ja-JP" altLang="en-US" sz="1400" dirty="0">
                <a:latin typeface="Arial" charset="0"/>
              </a:rPr>
              <a:t>主観・客観の非分離</a:t>
            </a:r>
          </a:p>
          <a:p>
            <a:r>
              <a:rPr lang="ja-JP" altLang="en-US" sz="1400" dirty="0">
                <a:latin typeface="Arial" charset="0"/>
              </a:rPr>
              <a:t>自他非分離</a:t>
            </a:r>
          </a:p>
          <a:p>
            <a:r>
              <a:rPr lang="ja-JP" altLang="en-US" sz="1400" dirty="0">
                <a:latin typeface="Arial" charset="0"/>
              </a:rPr>
              <a:t>科学とアートの非分離</a:t>
            </a:r>
          </a:p>
          <a:p>
            <a:r>
              <a:rPr lang="ja-JP" altLang="en-US" sz="1400" dirty="0">
                <a:latin typeface="Arial" charset="0"/>
              </a:rPr>
              <a:t>最適化から満足化へ</a:t>
            </a:r>
          </a:p>
          <a:p>
            <a:r>
              <a:rPr lang="ja-JP" altLang="en-US" sz="1400" dirty="0">
                <a:latin typeface="Arial" charset="0"/>
              </a:rPr>
              <a:t>合意からアコモデーションへ</a:t>
            </a:r>
          </a:p>
          <a:p>
            <a:endParaRPr lang="ja-JP" altLang="en-US" sz="1400" dirty="0">
              <a:latin typeface="Arial" charset="0"/>
            </a:endParaRPr>
          </a:p>
        </p:txBody>
      </p:sp>
      <p:sp>
        <p:nvSpPr>
          <p:cNvPr id="25614" name="テキスト ボックス 14"/>
          <p:cNvSpPr txBox="1">
            <a:spLocks noChangeArrowheads="1"/>
          </p:cNvSpPr>
          <p:nvPr/>
        </p:nvSpPr>
        <p:spPr bwMode="auto">
          <a:xfrm>
            <a:off x="714375" y="635000"/>
            <a:ext cx="71231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600">
                <a:latin typeface="Arial" charset="0"/>
              </a:rPr>
              <a:t>論理と感性を超えてすべてのシステムのつながりに納得する</a:t>
            </a:r>
          </a:p>
          <a:p>
            <a:r>
              <a:rPr lang="ja-JP" altLang="en-US" sz="1600">
                <a:latin typeface="Arial" charset="0"/>
              </a:rPr>
              <a:t>論理的・分析的世界理解の限界を論理的に理解することの限界を理解し超越する</a:t>
            </a:r>
          </a:p>
          <a:p>
            <a:r>
              <a:rPr lang="ja-JP" altLang="en-US" sz="1600">
                <a:latin typeface="Arial" charset="0"/>
              </a:rPr>
              <a:t>「木を見て森も見ている自分」も見る自分を体感し受け入れる</a:t>
            </a:r>
          </a:p>
        </p:txBody>
      </p:sp>
      <p:sp>
        <p:nvSpPr>
          <p:cNvPr id="25615" name="テキスト ボックス 15"/>
          <p:cNvSpPr txBox="1">
            <a:spLocks noChangeArrowheads="1"/>
          </p:cNvSpPr>
          <p:nvPr/>
        </p:nvSpPr>
        <p:spPr bwMode="auto">
          <a:xfrm>
            <a:off x="7000875" y="1536700"/>
            <a:ext cx="17145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400">
                <a:latin typeface="Arial" charset="0"/>
              </a:rPr>
              <a:t>論理を超越する</a:t>
            </a:r>
          </a:p>
          <a:p>
            <a:r>
              <a:rPr lang="ja-JP" altLang="en-US" sz="1400">
                <a:latin typeface="Arial" charset="0"/>
              </a:rPr>
              <a:t>解決することを超越する</a:t>
            </a:r>
          </a:p>
          <a:p>
            <a:r>
              <a:rPr lang="ja-JP" altLang="en-US" sz="1400">
                <a:latin typeface="Arial" charset="0"/>
              </a:rPr>
              <a:t>あらゆる境界を超越</a:t>
            </a:r>
          </a:p>
          <a:p>
            <a:r>
              <a:rPr lang="ja-JP" altLang="en-US" sz="1400">
                <a:latin typeface="Arial" charset="0"/>
              </a:rPr>
              <a:t>システムは自己であり同時に自己でないことをわかる</a:t>
            </a:r>
          </a:p>
          <a:p>
            <a:endParaRPr lang="ja-JP" altLang="en-US" sz="1400">
              <a:latin typeface="Arial" charset="0"/>
            </a:endParaRPr>
          </a:p>
          <a:p>
            <a:r>
              <a:rPr lang="ja-JP" altLang="en-US" sz="1400">
                <a:latin typeface="Arial" charset="0"/>
              </a:rPr>
              <a:t>感じる</a:t>
            </a:r>
          </a:p>
          <a:p>
            <a:r>
              <a:rPr lang="ja-JP" altLang="en-US" sz="1400">
                <a:latin typeface="Arial" charset="0"/>
              </a:rPr>
              <a:t>受け入れる</a:t>
            </a:r>
          </a:p>
          <a:p>
            <a:r>
              <a:rPr lang="ja-JP" altLang="en-US" sz="1400">
                <a:latin typeface="Arial" charset="0"/>
              </a:rPr>
              <a:t>満足する</a:t>
            </a:r>
          </a:p>
          <a:p>
            <a:r>
              <a:rPr lang="ja-JP" altLang="en-US" sz="1400">
                <a:latin typeface="Arial" charset="0"/>
              </a:rPr>
              <a:t>楽しむ</a:t>
            </a:r>
          </a:p>
          <a:p>
            <a:r>
              <a:rPr lang="ja-JP" altLang="en-US" sz="1400">
                <a:latin typeface="Arial" charset="0"/>
              </a:rPr>
              <a:t>動じない</a:t>
            </a:r>
          </a:p>
          <a:p>
            <a:r>
              <a:rPr lang="ja-JP" altLang="en-US" sz="1400">
                <a:latin typeface="Arial" charset="0"/>
              </a:rPr>
              <a:t>ありのまま</a:t>
            </a:r>
          </a:p>
          <a:p>
            <a:r>
              <a:rPr lang="ja-JP" altLang="en-US" sz="1400">
                <a:latin typeface="Arial" charset="0"/>
              </a:rPr>
              <a:t>なすがまま</a:t>
            </a:r>
          </a:p>
          <a:p>
            <a:endParaRPr lang="ja-JP" altLang="en-US" sz="1400">
              <a:latin typeface="Arial" charset="0"/>
            </a:endParaRPr>
          </a:p>
        </p:txBody>
      </p:sp>
      <p:sp>
        <p:nvSpPr>
          <p:cNvPr id="25616" name="Text Box 17"/>
          <p:cNvSpPr txBox="1">
            <a:spLocks noChangeArrowheads="1"/>
          </p:cNvSpPr>
          <p:nvPr/>
        </p:nvSpPr>
        <p:spPr bwMode="auto">
          <a:xfrm>
            <a:off x="261938" y="6424613"/>
            <a:ext cx="85582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charset="0"/>
                <a:ea typeface="ＭＳ Ｐゴシック" charset="0"/>
                <a:cs typeface="ＭＳ Ｐゴシック" charset="0"/>
              </a:defRPr>
            </a:lvl1pPr>
            <a:lvl2pPr marL="742950" indent="-285750">
              <a:defRPr kumimoji="1" sz="2400">
                <a:solidFill>
                  <a:schemeClr val="tx1"/>
                </a:solidFill>
                <a:latin typeface="Calibri" charset="0"/>
                <a:ea typeface="ＭＳ Ｐゴシック" charset="0"/>
              </a:defRPr>
            </a:lvl2pPr>
            <a:lvl3pPr marL="1143000" indent="-228600">
              <a:defRPr kumimoji="1" sz="2400">
                <a:solidFill>
                  <a:schemeClr val="tx1"/>
                </a:solidFill>
                <a:latin typeface="Calibri" charset="0"/>
                <a:ea typeface="ＭＳ Ｐゴシック" charset="0"/>
              </a:defRPr>
            </a:lvl3pPr>
            <a:lvl4pPr marL="1600200" indent="-228600">
              <a:defRPr kumimoji="1" sz="2400">
                <a:solidFill>
                  <a:schemeClr val="tx1"/>
                </a:solidFill>
                <a:latin typeface="Calibri" charset="0"/>
                <a:ea typeface="ＭＳ Ｐゴシック" charset="0"/>
              </a:defRPr>
            </a:lvl4pPr>
            <a:lvl5pPr marL="2057400" indent="-228600">
              <a:defRPr kumimoji="1" sz="2400">
                <a:solidFill>
                  <a:schemeClr val="tx1"/>
                </a:solidFill>
                <a:latin typeface="Calibri" charset="0"/>
                <a:ea typeface="ＭＳ Ｐゴシック" charset="0"/>
              </a:defRPr>
            </a:lvl5pPr>
            <a:lvl6pPr marL="2514600" indent="-228600" fontAlgn="base">
              <a:spcBef>
                <a:spcPct val="0"/>
              </a:spcBef>
              <a:spcAft>
                <a:spcPct val="0"/>
              </a:spcAft>
              <a:defRPr kumimoji="1" sz="2400">
                <a:solidFill>
                  <a:schemeClr val="tx1"/>
                </a:solidFill>
                <a:latin typeface="Calibri" charset="0"/>
                <a:ea typeface="ＭＳ Ｐゴシック" charset="0"/>
              </a:defRPr>
            </a:lvl6pPr>
            <a:lvl7pPr marL="2971800" indent="-228600" fontAlgn="base">
              <a:spcBef>
                <a:spcPct val="0"/>
              </a:spcBef>
              <a:spcAft>
                <a:spcPct val="0"/>
              </a:spcAft>
              <a:defRPr kumimoji="1" sz="2400">
                <a:solidFill>
                  <a:schemeClr val="tx1"/>
                </a:solidFill>
                <a:latin typeface="Calibri" charset="0"/>
                <a:ea typeface="ＭＳ Ｐゴシック" charset="0"/>
              </a:defRPr>
            </a:lvl7pPr>
            <a:lvl8pPr marL="3429000" indent="-228600" fontAlgn="base">
              <a:spcBef>
                <a:spcPct val="0"/>
              </a:spcBef>
              <a:spcAft>
                <a:spcPct val="0"/>
              </a:spcAft>
              <a:defRPr kumimoji="1" sz="2400">
                <a:solidFill>
                  <a:schemeClr val="tx1"/>
                </a:solidFill>
                <a:latin typeface="Calibri" charset="0"/>
                <a:ea typeface="ＭＳ Ｐゴシック" charset="0"/>
              </a:defRPr>
            </a:lvl8pPr>
            <a:lvl9pPr marL="3886200" indent="-228600" fontAlgn="base">
              <a:spcBef>
                <a:spcPct val="0"/>
              </a:spcBef>
              <a:spcAft>
                <a:spcPct val="0"/>
              </a:spcAft>
              <a:defRPr kumimoji="1" sz="2400">
                <a:solidFill>
                  <a:schemeClr val="tx1"/>
                </a:solidFill>
                <a:latin typeface="Calibri" charset="0"/>
                <a:ea typeface="ＭＳ Ｐゴシック" charset="0"/>
              </a:defRPr>
            </a:lvl9pPr>
          </a:lstStyle>
          <a:p>
            <a:r>
              <a:rPr lang="ja-JP" altLang="en-US" sz="1800">
                <a:latin typeface="Arial" charset="0"/>
              </a:rPr>
              <a:t>「思考脳力のつくり方」　図８　システム思考、ポスト・システム思考、システム思想の関係</a:t>
            </a:r>
          </a:p>
        </p:txBody>
      </p:sp>
    </p:spTree>
    <p:extLst>
      <p:ext uri="{BB962C8B-B14F-4D97-AF65-F5344CB8AC3E}">
        <p14:creationId xmlns:p14="http://schemas.microsoft.com/office/powerpoint/2010/main" val="4962430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中かっこ 1"/>
          <p:cNvSpPr/>
          <p:nvPr/>
        </p:nvSpPr>
        <p:spPr>
          <a:xfrm rot="16200000">
            <a:off x="5918998" y="3787478"/>
            <a:ext cx="758040" cy="3826309"/>
          </a:xfrm>
          <a:prstGeom prst="leftBrace">
            <a:avLst>
              <a:gd name="adj1" fmla="val 100976"/>
              <a:gd name="adj2" fmla="val 50000"/>
            </a:avLst>
          </a:pr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3" name="テキスト ボックス 2"/>
          <p:cNvSpPr txBox="1"/>
          <p:nvPr/>
        </p:nvSpPr>
        <p:spPr>
          <a:xfrm>
            <a:off x="5609592" y="6079652"/>
            <a:ext cx="1529585" cy="584776"/>
          </a:xfrm>
          <a:prstGeom prst="rect">
            <a:avLst/>
          </a:prstGeom>
          <a:noFill/>
        </p:spPr>
        <p:txBody>
          <a:bodyPr wrap="none" rtlCol="0">
            <a:spAutoFit/>
          </a:bodyPr>
          <a:lstStyle/>
          <a:p>
            <a:r>
              <a:rPr kumimoji="1" lang="ja-JP" altLang="en-US" sz="3200" dirty="0" smtClean="0">
                <a:latin typeface="HGP創英角ｺﾞｼｯｸUB"/>
                <a:ea typeface="HGP創英角ｺﾞｼｯｸUB"/>
                <a:cs typeface="HGP創英角ｺﾞｼｯｸUB"/>
              </a:rPr>
              <a:t>スタート</a:t>
            </a:r>
            <a:endParaRPr kumimoji="1" lang="ja-JP" altLang="en-US" sz="3200" dirty="0">
              <a:latin typeface="HGP創英角ｺﾞｼｯｸUB"/>
              <a:ea typeface="HGP創英角ｺﾞｼｯｸUB"/>
              <a:cs typeface="HGP創英角ｺﾞｼｯｸUB"/>
            </a:endParaRPr>
          </a:p>
        </p:txBody>
      </p:sp>
      <p:sp>
        <p:nvSpPr>
          <p:cNvPr id="4" name="テキスト ボックス 3"/>
          <p:cNvSpPr txBox="1"/>
          <p:nvPr/>
        </p:nvSpPr>
        <p:spPr>
          <a:xfrm>
            <a:off x="3478838" y="4584167"/>
            <a:ext cx="1826141" cy="584776"/>
          </a:xfrm>
          <a:prstGeom prst="rect">
            <a:avLst/>
          </a:prstGeom>
          <a:noFill/>
        </p:spPr>
        <p:txBody>
          <a:bodyPr wrap="none" rtlCol="0">
            <a:spAutoFit/>
          </a:bodyPr>
          <a:lstStyle/>
          <a:p>
            <a:r>
              <a:rPr kumimoji="1" lang="ja-JP" altLang="en-US" sz="3200" dirty="0" smtClean="0">
                <a:latin typeface="HGP創英角ｺﾞｼｯｸUB"/>
                <a:ea typeface="HGP創英角ｺﾞｼｯｸUB"/>
                <a:cs typeface="HGP創英角ｺﾞｼｯｸUB"/>
              </a:rPr>
              <a:t>古代西洋</a:t>
            </a:r>
            <a:endParaRPr kumimoji="1" lang="ja-JP" altLang="en-US" sz="3200" dirty="0">
              <a:latin typeface="HGP創英角ｺﾞｼｯｸUB"/>
              <a:ea typeface="HGP創英角ｺﾞｼｯｸUB"/>
              <a:cs typeface="HGP創英角ｺﾞｼｯｸUB"/>
            </a:endParaRPr>
          </a:p>
        </p:txBody>
      </p:sp>
      <p:sp>
        <p:nvSpPr>
          <p:cNvPr id="5" name="テキスト ボックス 4"/>
          <p:cNvSpPr txBox="1"/>
          <p:nvPr/>
        </p:nvSpPr>
        <p:spPr>
          <a:xfrm>
            <a:off x="7730057" y="4584167"/>
            <a:ext cx="1005403" cy="584776"/>
          </a:xfrm>
          <a:prstGeom prst="rect">
            <a:avLst/>
          </a:prstGeom>
          <a:noFill/>
        </p:spPr>
        <p:txBody>
          <a:bodyPr wrap="none" rtlCol="0">
            <a:spAutoFit/>
          </a:bodyPr>
          <a:lstStyle/>
          <a:p>
            <a:r>
              <a:rPr lang="ja-JP" altLang="en-US" sz="3200" dirty="0" smtClean="0">
                <a:latin typeface="HGP創英角ｺﾞｼｯｸUB"/>
                <a:ea typeface="HGP創英角ｺﾞｼｯｸUB"/>
                <a:cs typeface="HGP創英角ｺﾞｼｯｸUB"/>
              </a:rPr>
              <a:t>東洋</a:t>
            </a:r>
            <a:endParaRPr kumimoji="1" lang="ja-JP" altLang="en-US" sz="3200" dirty="0">
              <a:latin typeface="HGP創英角ｺﾞｼｯｸUB"/>
              <a:ea typeface="HGP創英角ｺﾞｼｯｸUB"/>
              <a:cs typeface="HGP創英角ｺﾞｼｯｸUB"/>
            </a:endParaRPr>
          </a:p>
        </p:txBody>
      </p:sp>
      <p:sp>
        <p:nvSpPr>
          <p:cNvPr id="6" name="テキスト ボックス 5"/>
          <p:cNvSpPr txBox="1"/>
          <p:nvPr/>
        </p:nvSpPr>
        <p:spPr>
          <a:xfrm>
            <a:off x="3051143" y="3731117"/>
            <a:ext cx="3222661" cy="954107"/>
          </a:xfrm>
          <a:prstGeom prst="rect">
            <a:avLst/>
          </a:prstGeom>
          <a:noFill/>
        </p:spPr>
        <p:txBody>
          <a:bodyPr wrap="square" rtlCol="0">
            <a:spAutoFit/>
          </a:bodyPr>
          <a:lstStyle/>
          <a:p>
            <a:r>
              <a:rPr kumimoji="1" lang="ja-JP" altLang="en-US" sz="2800" dirty="0" smtClean="0">
                <a:solidFill>
                  <a:srgbClr val="FF0000"/>
                </a:solidFill>
                <a:latin typeface="HGP創英角ｺﾞｼｯｸUB"/>
                <a:ea typeface="HGP創英角ｺﾞｼｯｸUB"/>
                <a:cs typeface="HGP創英角ｺﾞｼｯｸUB"/>
              </a:rPr>
              <a:t>コミュニタリアン（共同体主義）の源流</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7" name="左中かっこ 6"/>
          <p:cNvSpPr/>
          <p:nvPr/>
        </p:nvSpPr>
        <p:spPr>
          <a:xfrm rot="16200000">
            <a:off x="3973375" y="2104621"/>
            <a:ext cx="926624" cy="2099466"/>
          </a:xfrm>
          <a:prstGeom prst="leftBrace">
            <a:avLst>
              <a:gd name="adj1" fmla="val 100976"/>
              <a:gd name="adj2" fmla="val 44568"/>
            </a:avLst>
          </a:pr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8" name="左中かっこ 7"/>
          <p:cNvSpPr/>
          <p:nvPr/>
        </p:nvSpPr>
        <p:spPr>
          <a:xfrm>
            <a:off x="1882138" y="3496721"/>
            <a:ext cx="379020" cy="1954337"/>
          </a:xfrm>
          <a:prstGeom prst="leftBrace">
            <a:avLst>
              <a:gd name="adj1" fmla="val 40142"/>
              <a:gd name="adj2" fmla="val 48516"/>
            </a:avLst>
          </a:prstGeom>
          <a:ln w="285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9" name="テキスト ボックス 8"/>
          <p:cNvSpPr txBox="1"/>
          <p:nvPr/>
        </p:nvSpPr>
        <p:spPr>
          <a:xfrm>
            <a:off x="296115" y="4170835"/>
            <a:ext cx="1415772" cy="584776"/>
          </a:xfrm>
          <a:prstGeom prst="rect">
            <a:avLst/>
          </a:prstGeom>
          <a:noFill/>
        </p:spPr>
        <p:txBody>
          <a:bodyPr wrap="none" rtlCol="0">
            <a:spAutoFit/>
          </a:bodyPr>
          <a:lstStyle/>
          <a:p>
            <a:r>
              <a:rPr kumimoji="1" lang="ja-JP" altLang="en-US" sz="3200" dirty="0" smtClean="0">
                <a:latin typeface="HGP創英角ｺﾞｼｯｸUB"/>
                <a:ea typeface="HGP創英角ｺﾞｼｯｸUB"/>
                <a:cs typeface="HGP創英角ｺﾞｼｯｸUB"/>
              </a:rPr>
              <a:t>全体論</a:t>
            </a:r>
            <a:endParaRPr kumimoji="1" lang="ja-JP" altLang="en-US" sz="3200" dirty="0">
              <a:latin typeface="HGP創英角ｺﾞｼｯｸUB"/>
              <a:ea typeface="HGP創英角ｺﾞｼｯｸUB"/>
              <a:cs typeface="HGP創英角ｺﾞｼｯｸUB"/>
            </a:endParaRPr>
          </a:p>
        </p:txBody>
      </p:sp>
      <p:sp>
        <p:nvSpPr>
          <p:cNvPr id="10" name="テキスト ボックス 9"/>
          <p:cNvSpPr txBox="1"/>
          <p:nvPr/>
        </p:nvSpPr>
        <p:spPr>
          <a:xfrm>
            <a:off x="296115" y="1378220"/>
            <a:ext cx="1415772" cy="584776"/>
          </a:xfrm>
          <a:prstGeom prst="rect">
            <a:avLst/>
          </a:prstGeom>
          <a:noFill/>
        </p:spPr>
        <p:txBody>
          <a:bodyPr wrap="none" rtlCol="0">
            <a:spAutoFit/>
          </a:bodyPr>
          <a:lstStyle/>
          <a:p>
            <a:r>
              <a:rPr lang="ja-JP" altLang="en-US" sz="3200" dirty="0" smtClean="0">
                <a:latin typeface="HGP創英角ｺﾞｼｯｸUB"/>
                <a:ea typeface="HGP創英角ｺﾞｼｯｸUB"/>
                <a:cs typeface="HGP創英角ｺﾞｼｯｸUB"/>
              </a:rPr>
              <a:t>原子</a:t>
            </a:r>
            <a:r>
              <a:rPr kumimoji="1" lang="ja-JP" altLang="en-US" sz="3200" dirty="0" smtClean="0">
                <a:latin typeface="HGP創英角ｺﾞｼｯｸUB"/>
                <a:ea typeface="HGP創英角ｺﾞｼｯｸUB"/>
                <a:cs typeface="HGP創英角ｺﾞｼｯｸUB"/>
              </a:rPr>
              <a:t>論</a:t>
            </a:r>
            <a:endParaRPr kumimoji="1" lang="ja-JP" altLang="en-US" sz="3200" dirty="0">
              <a:latin typeface="HGP創英角ｺﾞｼｯｸUB"/>
              <a:ea typeface="HGP創英角ｺﾞｼｯｸUB"/>
              <a:cs typeface="HGP創英角ｺﾞｼｯｸUB"/>
            </a:endParaRPr>
          </a:p>
        </p:txBody>
      </p:sp>
      <p:sp>
        <p:nvSpPr>
          <p:cNvPr id="11" name="左中かっこ 10"/>
          <p:cNvSpPr/>
          <p:nvPr/>
        </p:nvSpPr>
        <p:spPr>
          <a:xfrm rot="16200000">
            <a:off x="5385310" y="1070818"/>
            <a:ext cx="1118748" cy="2121700"/>
          </a:xfrm>
          <a:prstGeom prst="leftBrace">
            <a:avLst>
              <a:gd name="adj1" fmla="val 100976"/>
              <a:gd name="adj2" fmla="val 28751"/>
            </a:avLst>
          </a:pr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2" name="テキスト ボックス 11"/>
          <p:cNvSpPr txBox="1"/>
          <p:nvPr/>
        </p:nvSpPr>
        <p:spPr>
          <a:xfrm>
            <a:off x="2447527" y="1721108"/>
            <a:ext cx="1740800" cy="954107"/>
          </a:xfrm>
          <a:prstGeom prst="rect">
            <a:avLst/>
          </a:prstGeom>
          <a:noFill/>
        </p:spPr>
        <p:txBody>
          <a:bodyPr wrap="square" rtlCol="0">
            <a:spAutoFit/>
          </a:bodyPr>
          <a:lstStyle/>
          <a:p>
            <a:r>
              <a:rPr kumimoji="1" lang="ja-JP" altLang="en-US" sz="2800" dirty="0" smtClean="0">
                <a:solidFill>
                  <a:srgbClr val="FF0000"/>
                </a:solidFill>
                <a:latin typeface="HGP創英角ｺﾞｼｯｸUB"/>
                <a:ea typeface="HGP創英角ｺﾞｼｯｸUB"/>
                <a:cs typeface="HGP創英角ｺﾞｼｯｸUB"/>
              </a:rPr>
              <a:t>功利主義、</a:t>
            </a:r>
            <a:endParaRPr kumimoji="1" lang="en-US" altLang="ja-JP" sz="2800" dirty="0" smtClean="0">
              <a:solidFill>
                <a:srgbClr val="FF0000"/>
              </a:solidFill>
              <a:latin typeface="HGP創英角ｺﾞｼｯｸUB"/>
              <a:ea typeface="HGP創英角ｺﾞｼｯｸUB"/>
              <a:cs typeface="HGP創英角ｺﾞｼｯｸUB"/>
            </a:endParaRPr>
          </a:p>
          <a:p>
            <a:r>
              <a:rPr lang="ja-JP" altLang="en-US" sz="2800" dirty="0" smtClean="0">
                <a:solidFill>
                  <a:srgbClr val="FF0000"/>
                </a:solidFill>
                <a:latin typeface="HGP創英角ｺﾞｼｯｸUB"/>
                <a:ea typeface="HGP創英角ｺﾞｼｯｸUB"/>
                <a:cs typeface="HGP創英角ｺﾞｼｯｸUB"/>
              </a:rPr>
              <a:t>利己主義</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13" name="テキスト ボックス 12"/>
          <p:cNvSpPr txBox="1"/>
          <p:nvPr/>
        </p:nvSpPr>
        <p:spPr>
          <a:xfrm>
            <a:off x="3561197" y="620352"/>
            <a:ext cx="2827885" cy="954107"/>
          </a:xfrm>
          <a:prstGeom prst="rect">
            <a:avLst/>
          </a:prstGeom>
          <a:noFill/>
        </p:spPr>
        <p:txBody>
          <a:bodyPr wrap="square" rtlCol="0">
            <a:spAutoFit/>
          </a:bodyPr>
          <a:lstStyle/>
          <a:p>
            <a:pPr algn="ctr"/>
            <a:r>
              <a:rPr lang="ja-JP" altLang="en-US" sz="2800" dirty="0">
                <a:solidFill>
                  <a:srgbClr val="FF0000"/>
                </a:solidFill>
                <a:latin typeface="HGP創英角ｺﾞｼｯｸUB"/>
                <a:ea typeface="HGP創英角ｺﾞｼｯｸUB"/>
                <a:cs typeface="HGP創英角ｺﾞｼｯｸUB"/>
              </a:rPr>
              <a:t>リバタリアニズム</a:t>
            </a:r>
            <a:r>
              <a:rPr kumimoji="1" lang="ja-JP" altLang="en-US" sz="2800" dirty="0" smtClean="0">
                <a:solidFill>
                  <a:srgbClr val="FF0000"/>
                </a:solidFill>
                <a:latin typeface="HGP創英角ｺﾞｼｯｸUB"/>
                <a:ea typeface="HGP創英角ｺﾞｼｯｸUB"/>
                <a:cs typeface="HGP創英角ｺﾞｼｯｸUB"/>
              </a:rPr>
              <a:t>（</a:t>
            </a:r>
            <a:r>
              <a:rPr lang="ja-JP" altLang="en-US" sz="2800" dirty="0" smtClean="0">
                <a:solidFill>
                  <a:srgbClr val="FF0000"/>
                </a:solidFill>
                <a:latin typeface="HGP創英角ｺﾞｼｯｸUB"/>
                <a:ea typeface="HGP創英角ｺﾞｼｯｸUB"/>
                <a:cs typeface="HGP創英角ｺﾞｼｯｸUB"/>
              </a:rPr>
              <a:t>市場原理</a:t>
            </a:r>
            <a:r>
              <a:rPr kumimoji="1" lang="ja-JP" altLang="en-US" sz="2800" dirty="0" smtClean="0">
                <a:solidFill>
                  <a:srgbClr val="FF0000"/>
                </a:solidFill>
                <a:latin typeface="HGP創英角ｺﾞｼｯｸUB"/>
                <a:ea typeface="HGP創英角ｺﾞｼｯｸUB"/>
                <a:cs typeface="HGP創英角ｺﾞｼｯｸUB"/>
              </a:rPr>
              <a:t>主義）</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14" name="テキスト ボックス 13"/>
          <p:cNvSpPr txBox="1"/>
          <p:nvPr/>
        </p:nvSpPr>
        <p:spPr>
          <a:xfrm>
            <a:off x="6216375" y="620352"/>
            <a:ext cx="2673631" cy="954107"/>
          </a:xfrm>
          <a:prstGeom prst="rect">
            <a:avLst/>
          </a:prstGeom>
          <a:noFill/>
        </p:spPr>
        <p:txBody>
          <a:bodyPr wrap="square" rtlCol="0">
            <a:spAutoFit/>
          </a:bodyPr>
          <a:lstStyle/>
          <a:p>
            <a:pPr algn="ctr"/>
            <a:r>
              <a:rPr kumimoji="1" lang="ja-JP" altLang="en-US" sz="2800" dirty="0" smtClean="0">
                <a:solidFill>
                  <a:srgbClr val="FF0000"/>
                </a:solidFill>
                <a:latin typeface="HGP創英角ｺﾞｼｯｸUB"/>
                <a:ea typeface="HGP創英角ｺﾞｼｯｸUB"/>
                <a:cs typeface="HGP創英角ｺﾞｼｯｸUB"/>
              </a:rPr>
              <a:t>リベラリズム</a:t>
            </a:r>
            <a:endParaRPr kumimoji="1" lang="en-US" altLang="ja-JP" sz="2800" dirty="0" smtClean="0">
              <a:solidFill>
                <a:srgbClr val="FF0000"/>
              </a:solidFill>
              <a:latin typeface="HGP創英角ｺﾞｼｯｸUB"/>
              <a:ea typeface="HGP創英角ｺﾞｼｯｸUB"/>
              <a:cs typeface="HGP創英角ｺﾞｼｯｸUB"/>
            </a:endParaRPr>
          </a:p>
          <a:p>
            <a:pPr algn="ctr"/>
            <a:r>
              <a:rPr lang="ja-JP" altLang="en-US" sz="2800" dirty="0" smtClean="0">
                <a:solidFill>
                  <a:srgbClr val="FF0000"/>
                </a:solidFill>
                <a:latin typeface="HGP創英角ｺﾞｼｯｸUB"/>
                <a:ea typeface="HGP創英角ｺﾞｼｯｸUB"/>
                <a:cs typeface="HGP創英角ｺﾞｼｯｸUB"/>
              </a:rPr>
              <a:t>（自由と福祉）</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15" name="左中かっこ 14"/>
          <p:cNvSpPr/>
          <p:nvPr/>
        </p:nvSpPr>
        <p:spPr>
          <a:xfrm>
            <a:off x="1882138" y="675346"/>
            <a:ext cx="379020" cy="2230878"/>
          </a:xfrm>
          <a:prstGeom prst="leftBrace">
            <a:avLst>
              <a:gd name="adj1" fmla="val 40142"/>
              <a:gd name="adj2" fmla="val 48516"/>
            </a:avLst>
          </a:prstGeom>
          <a:ln w="285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6" name="テキスト ボックス 15"/>
          <p:cNvSpPr txBox="1"/>
          <p:nvPr/>
        </p:nvSpPr>
        <p:spPr>
          <a:xfrm>
            <a:off x="5548143" y="2755044"/>
            <a:ext cx="1826141" cy="584776"/>
          </a:xfrm>
          <a:prstGeom prst="rect">
            <a:avLst/>
          </a:prstGeom>
          <a:noFill/>
        </p:spPr>
        <p:txBody>
          <a:bodyPr wrap="none" rtlCol="0">
            <a:spAutoFit/>
          </a:bodyPr>
          <a:lstStyle/>
          <a:p>
            <a:r>
              <a:rPr lang="ja-JP" altLang="en-US" sz="3200" dirty="0" smtClean="0">
                <a:latin typeface="HGP創英角ｺﾞｼｯｸUB"/>
                <a:ea typeface="HGP創英角ｺﾞｼｯｸUB"/>
                <a:cs typeface="HGP創英角ｺﾞｼｯｸUB"/>
              </a:rPr>
              <a:t>近代</a:t>
            </a:r>
            <a:r>
              <a:rPr kumimoji="1" lang="ja-JP" altLang="en-US" sz="3200" dirty="0" smtClean="0">
                <a:latin typeface="HGP創英角ｺﾞｼｯｸUB"/>
                <a:ea typeface="HGP創英角ｺﾞｼｯｸUB"/>
                <a:cs typeface="HGP創英角ｺﾞｼｯｸUB"/>
              </a:rPr>
              <a:t>西洋</a:t>
            </a:r>
            <a:endParaRPr kumimoji="1" lang="ja-JP" altLang="en-US" sz="3200" dirty="0">
              <a:latin typeface="HGP創英角ｺﾞｼｯｸUB"/>
              <a:ea typeface="HGP創英角ｺﾞｼｯｸUB"/>
              <a:cs typeface="HGP創英角ｺﾞｼｯｸUB"/>
            </a:endParaRPr>
          </a:p>
        </p:txBody>
      </p:sp>
      <p:sp>
        <p:nvSpPr>
          <p:cNvPr id="17" name="スライド番号プレースホルダー 1"/>
          <p:cNvSpPr>
            <a:spLocks noGrp="1"/>
          </p:cNvSpPr>
          <p:nvPr>
            <p:ph type="sldNum" sz="quarter" idx="12"/>
          </p:nvPr>
        </p:nvSpPr>
        <p:spPr>
          <a:xfrm>
            <a:off x="8172400" y="6309320"/>
            <a:ext cx="802432" cy="501650"/>
          </a:xfrm>
        </p:spPr>
        <p:txBody>
          <a:bodyPr/>
          <a:lstStyle/>
          <a:p>
            <a:fld id="{8A2D8B40-FF01-48D3-BC4B-D9E1F50AA4B5}" type="slidenum">
              <a:rPr kumimoji="1" lang="ja-JP" altLang="en-US" sz="2800" smtClean="0"/>
              <a:t>2</a:t>
            </a:fld>
            <a:endParaRPr kumimoji="1" lang="ja-JP" altLang="en-US" sz="2800"/>
          </a:p>
        </p:txBody>
      </p:sp>
    </p:spTree>
    <p:extLst>
      <p:ext uri="{BB962C8B-B14F-4D97-AF65-F5344CB8AC3E}">
        <p14:creationId xmlns:p14="http://schemas.microsoft.com/office/powerpoint/2010/main" val="2646499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animBg="1"/>
      <p:bldP spid="8" grpId="0" animBg="1"/>
      <p:bldP spid="9" grpId="0"/>
      <p:bldP spid="10" grpId="0"/>
      <p:bldP spid="11" grpId="0" animBg="1"/>
      <p:bldP spid="12" grpId="0"/>
      <p:bldP spid="13" grpId="0"/>
      <p:bldP spid="14" grpId="0"/>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中かっこ 1"/>
          <p:cNvSpPr/>
          <p:nvPr/>
        </p:nvSpPr>
        <p:spPr>
          <a:xfrm rot="16200000">
            <a:off x="5918998" y="3787478"/>
            <a:ext cx="758040" cy="3826309"/>
          </a:xfrm>
          <a:prstGeom prst="leftBrace">
            <a:avLst>
              <a:gd name="adj1" fmla="val 100976"/>
              <a:gd name="adj2" fmla="val 50000"/>
            </a:avLst>
          </a:pr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3" name="テキスト ボックス 2"/>
          <p:cNvSpPr txBox="1"/>
          <p:nvPr/>
        </p:nvSpPr>
        <p:spPr>
          <a:xfrm>
            <a:off x="5609592" y="6079652"/>
            <a:ext cx="1529585" cy="584776"/>
          </a:xfrm>
          <a:prstGeom prst="rect">
            <a:avLst/>
          </a:prstGeom>
          <a:noFill/>
        </p:spPr>
        <p:txBody>
          <a:bodyPr wrap="none" rtlCol="0">
            <a:spAutoFit/>
          </a:bodyPr>
          <a:lstStyle/>
          <a:p>
            <a:r>
              <a:rPr kumimoji="1" lang="ja-JP" altLang="en-US" sz="3200" dirty="0" smtClean="0">
                <a:latin typeface="HGP創英角ｺﾞｼｯｸUB"/>
                <a:ea typeface="HGP創英角ｺﾞｼｯｸUB"/>
                <a:cs typeface="HGP創英角ｺﾞｼｯｸUB"/>
              </a:rPr>
              <a:t>スタート</a:t>
            </a:r>
            <a:endParaRPr kumimoji="1" lang="ja-JP" altLang="en-US" sz="3200" dirty="0">
              <a:latin typeface="HGP創英角ｺﾞｼｯｸUB"/>
              <a:ea typeface="HGP創英角ｺﾞｼｯｸUB"/>
              <a:cs typeface="HGP創英角ｺﾞｼｯｸUB"/>
            </a:endParaRPr>
          </a:p>
        </p:txBody>
      </p:sp>
      <p:sp>
        <p:nvSpPr>
          <p:cNvPr id="4" name="テキスト ボックス 3"/>
          <p:cNvSpPr txBox="1"/>
          <p:nvPr/>
        </p:nvSpPr>
        <p:spPr>
          <a:xfrm>
            <a:off x="3478838" y="4584167"/>
            <a:ext cx="1826141" cy="584776"/>
          </a:xfrm>
          <a:prstGeom prst="rect">
            <a:avLst/>
          </a:prstGeom>
          <a:noFill/>
        </p:spPr>
        <p:txBody>
          <a:bodyPr wrap="none" rtlCol="0">
            <a:spAutoFit/>
          </a:bodyPr>
          <a:lstStyle/>
          <a:p>
            <a:r>
              <a:rPr kumimoji="1" lang="ja-JP" altLang="en-US" sz="3200" dirty="0" smtClean="0">
                <a:latin typeface="HGP創英角ｺﾞｼｯｸUB"/>
                <a:ea typeface="HGP創英角ｺﾞｼｯｸUB"/>
                <a:cs typeface="HGP創英角ｺﾞｼｯｸUB"/>
              </a:rPr>
              <a:t>古代西洋</a:t>
            </a:r>
            <a:endParaRPr kumimoji="1" lang="ja-JP" altLang="en-US" sz="3200" dirty="0">
              <a:latin typeface="HGP創英角ｺﾞｼｯｸUB"/>
              <a:ea typeface="HGP創英角ｺﾞｼｯｸUB"/>
              <a:cs typeface="HGP創英角ｺﾞｼｯｸUB"/>
            </a:endParaRPr>
          </a:p>
        </p:txBody>
      </p:sp>
      <p:sp>
        <p:nvSpPr>
          <p:cNvPr id="5" name="テキスト ボックス 4"/>
          <p:cNvSpPr txBox="1"/>
          <p:nvPr/>
        </p:nvSpPr>
        <p:spPr>
          <a:xfrm>
            <a:off x="7730057" y="4584167"/>
            <a:ext cx="1005403" cy="584776"/>
          </a:xfrm>
          <a:prstGeom prst="rect">
            <a:avLst/>
          </a:prstGeom>
          <a:noFill/>
        </p:spPr>
        <p:txBody>
          <a:bodyPr wrap="none" rtlCol="0">
            <a:spAutoFit/>
          </a:bodyPr>
          <a:lstStyle/>
          <a:p>
            <a:r>
              <a:rPr lang="ja-JP" altLang="en-US" sz="3200" dirty="0" smtClean="0">
                <a:latin typeface="HGP創英角ｺﾞｼｯｸUB"/>
                <a:ea typeface="HGP創英角ｺﾞｼｯｸUB"/>
                <a:cs typeface="HGP創英角ｺﾞｼｯｸUB"/>
              </a:rPr>
              <a:t>東洋</a:t>
            </a:r>
            <a:endParaRPr kumimoji="1" lang="ja-JP" altLang="en-US" sz="3200" dirty="0">
              <a:latin typeface="HGP創英角ｺﾞｼｯｸUB"/>
              <a:ea typeface="HGP創英角ｺﾞｼｯｸUB"/>
              <a:cs typeface="HGP創英角ｺﾞｼｯｸUB"/>
            </a:endParaRPr>
          </a:p>
        </p:txBody>
      </p:sp>
      <p:sp>
        <p:nvSpPr>
          <p:cNvPr id="6" name="テキスト ボックス 5"/>
          <p:cNvSpPr txBox="1"/>
          <p:nvPr/>
        </p:nvSpPr>
        <p:spPr>
          <a:xfrm>
            <a:off x="3051143" y="3731117"/>
            <a:ext cx="3222661" cy="954107"/>
          </a:xfrm>
          <a:prstGeom prst="rect">
            <a:avLst/>
          </a:prstGeom>
          <a:noFill/>
        </p:spPr>
        <p:txBody>
          <a:bodyPr wrap="square" rtlCol="0">
            <a:spAutoFit/>
          </a:bodyPr>
          <a:lstStyle/>
          <a:p>
            <a:r>
              <a:rPr kumimoji="1" lang="ja-JP" altLang="en-US" sz="2800" dirty="0" smtClean="0">
                <a:solidFill>
                  <a:srgbClr val="FF0000"/>
                </a:solidFill>
                <a:latin typeface="HGP創英角ｺﾞｼｯｸUB"/>
                <a:ea typeface="HGP創英角ｺﾞｼｯｸUB"/>
                <a:cs typeface="HGP創英角ｺﾞｼｯｸUB"/>
              </a:rPr>
              <a:t>コミュニタリアン（共同体主義）の源流</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7" name="左中かっこ 6"/>
          <p:cNvSpPr/>
          <p:nvPr/>
        </p:nvSpPr>
        <p:spPr>
          <a:xfrm rot="16200000">
            <a:off x="3973375" y="2104621"/>
            <a:ext cx="926624" cy="2099466"/>
          </a:xfrm>
          <a:prstGeom prst="leftBrace">
            <a:avLst>
              <a:gd name="adj1" fmla="val 100976"/>
              <a:gd name="adj2" fmla="val 44568"/>
            </a:avLst>
          </a:pr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8" name="左中かっこ 7"/>
          <p:cNvSpPr/>
          <p:nvPr/>
        </p:nvSpPr>
        <p:spPr>
          <a:xfrm>
            <a:off x="1882138" y="3496721"/>
            <a:ext cx="379020" cy="1954337"/>
          </a:xfrm>
          <a:prstGeom prst="leftBrace">
            <a:avLst>
              <a:gd name="adj1" fmla="val 40142"/>
              <a:gd name="adj2" fmla="val 48516"/>
            </a:avLst>
          </a:prstGeom>
          <a:ln w="285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9" name="テキスト ボックス 8"/>
          <p:cNvSpPr txBox="1"/>
          <p:nvPr/>
        </p:nvSpPr>
        <p:spPr>
          <a:xfrm>
            <a:off x="296115" y="4170835"/>
            <a:ext cx="1415772" cy="584776"/>
          </a:xfrm>
          <a:prstGeom prst="rect">
            <a:avLst/>
          </a:prstGeom>
          <a:noFill/>
        </p:spPr>
        <p:txBody>
          <a:bodyPr wrap="none" rtlCol="0">
            <a:spAutoFit/>
          </a:bodyPr>
          <a:lstStyle/>
          <a:p>
            <a:r>
              <a:rPr kumimoji="1" lang="ja-JP" altLang="en-US" sz="3200" dirty="0" smtClean="0">
                <a:latin typeface="HGP創英角ｺﾞｼｯｸUB"/>
                <a:ea typeface="HGP創英角ｺﾞｼｯｸUB"/>
                <a:cs typeface="HGP創英角ｺﾞｼｯｸUB"/>
              </a:rPr>
              <a:t>全体論</a:t>
            </a:r>
            <a:endParaRPr kumimoji="1" lang="ja-JP" altLang="en-US" sz="3200" dirty="0">
              <a:latin typeface="HGP創英角ｺﾞｼｯｸUB"/>
              <a:ea typeface="HGP創英角ｺﾞｼｯｸUB"/>
              <a:cs typeface="HGP創英角ｺﾞｼｯｸUB"/>
            </a:endParaRPr>
          </a:p>
        </p:txBody>
      </p:sp>
      <p:sp>
        <p:nvSpPr>
          <p:cNvPr id="10" name="テキスト ボックス 9"/>
          <p:cNvSpPr txBox="1"/>
          <p:nvPr/>
        </p:nvSpPr>
        <p:spPr>
          <a:xfrm>
            <a:off x="296115" y="1378220"/>
            <a:ext cx="1415772" cy="584776"/>
          </a:xfrm>
          <a:prstGeom prst="rect">
            <a:avLst/>
          </a:prstGeom>
          <a:noFill/>
        </p:spPr>
        <p:txBody>
          <a:bodyPr wrap="none" rtlCol="0">
            <a:spAutoFit/>
          </a:bodyPr>
          <a:lstStyle/>
          <a:p>
            <a:r>
              <a:rPr lang="ja-JP" altLang="en-US" sz="3200" dirty="0" smtClean="0">
                <a:latin typeface="HGP創英角ｺﾞｼｯｸUB"/>
                <a:ea typeface="HGP創英角ｺﾞｼｯｸUB"/>
                <a:cs typeface="HGP創英角ｺﾞｼｯｸUB"/>
              </a:rPr>
              <a:t>原子</a:t>
            </a:r>
            <a:r>
              <a:rPr kumimoji="1" lang="ja-JP" altLang="en-US" sz="3200" dirty="0" smtClean="0">
                <a:latin typeface="HGP創英角ｺﾞｼｯｸUB"/>
                <a:ea typeface="HGP創英角ｺﾞｼｯｸUB"/>
                <a:cs typeface="HGP創英角ｺﾞｼｯｸUB"/>
              </a:rPr>
              <a:t>論</a:t>
            </a:r>
            <a:endParaRPr kumimoji="1" lang="ja-JP" altLang="en-US" sz="3200" dirty="0">
              <a:latin typeface="HGP創英角ｺﾞｼｯｸUB"/>
              <a:ea typeface="HGP創英角ｺﾞｼｯｸUB"/>
              <a:cs typeface="HGP創英角ｺﾞｼｯｸUB"/>
            </a:endParaRPr>
          </a:p>
        </p:txBody>
      </p:sp>
      <p:sp>
        <p:nvSpPr>
          <p:cNvPr id="11" name="左中かっこ 10"/>
          <p:cNvSpPr/>
          <p:nvPr/>
        </p:nvSpPr>
        <p:spPr>
          <a:xfrm rot="16200000">
            <a:off x="5385310" y="1070818"/>
            <a:ext cx="1118748" cy="2121700"/>
          </a:xfrm>
          <a:prstGeom prst="leftBrace">
            <a:avLst>
              <a:gd name="adj1" fmla="val 100976"/>
              <a:gd name="adj2" fmla="val 28751"/>
            </a:avLst>
          </a:pr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2" name="テキスト ボックス 11"/>
          <p:cNvSpPr txBox="1"/>
          <p:nvPr/>
        </p:nvSpPr>
        <p:spPr>
          <a:xfrm>
            <a:off x="2447527" y="1721108"/>
            <a:ext cx="1740800" cy="954107"/>
          </a:xfrm>
          <a:prstGeom prst="rect">
            <a:avLst/>
          </a:prstGeom>
          <a:noFill/>
        </p:spPr>
        <p:txBody>
          <a:bodyPr wrap="square" rtlCol="0">
            <a:spAutoFit/>
          </a:bodyPr>
          <a:lstStyle/>
          <a:p>
            <a:r>
              <a:rPr kumimoji="1" lang="ja-JP" altLang="en-US" sz="2800" dirty="0" smtClean="0">
                <a:solidFill>
                  <a:srgbClr val="FF0000"/>
                </a:solidFill>
                <a:latin typeface="HGP創英角ｺﾞｼｯｸUB"/>
                <a:ea typeface="HGP創英角ｺﾞｼｯｸUB"/>
                <a:cs typeface="HGP創英角ｺﾞｼｯｸUB"/>
              </a:rPr>
              <a:t>功利主義、</a:t>
            </a:r>
            <a:endParaRPr kumimoji="1" lang="en-US" altLang="ja-JP" sz="2800" dirty="0" smtClean="0">
              <a:solidFill>
                <a:srgbClr val="FF0000"/>
              </a:solidFill>
              <a:latin typeface="HGP創英角ｺﾞｼｯｸUB"/>
              <a:ea typeface="HGP創英角ｺﾞｼｯｸUB"/>
              <a:cs typeface="HGP創英角ｺﾞｼｯｸUB"/>
            </a:endParaRPr>
          </a:p>
          <a:p>
            <a:r>
              <a:rPr lang="ja-JP" altLang="en-US" sz="2800" dirty="0" smtClean="0">
                <a:solidFill>
                  <a:srgbClr val="FF0000"/>
                </a:solidFill>
                <a:latin typeface="HGP創英角ｺﾞｼｯｸUB"/>
                <a:ea typeface="HGP創英角ｺﾞｼｯｸUB"/>
                <a:cs typeface="HGP創英角ｺﾞｼｯｸUB"/>
              </a:rPr>
              <a:t>利己主義</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13" name="テキスト ボックス 12"/>
          <p:cNvSpPr txBox="1"/>
          <p:nvPr/>
        </p:nvSpPr>
        <p:spPr>
          <a:xfrm>
            <a:off x="3561197" y="620352"/>
            <a:ext cx="2827885" cy="954107"/>
          </a:xfrm>
          <a:prstGeom prst="rect">
            <a:avLst/>
          </a:prstGeom>
          <a:noFill/>
        </p:spPr>
        <p:txBody>
          <a:bodyPr wrap="square" rtlCol="0">
            <a:spAutoFit/>
          </a:bodyPr>
          <a:lstStyle/>
          <a:p>
            <a:pPr algn="ctr"/>
            <a:r>
              <a:rPr lang="ja-JP" altLang="en-US" sz="2800" dirty="0">
                <a:solidFill>
                  <a:srgbClr val="FF0000"/>
                </a:solidFill>
                <a:latin typeface="HGP創英角ｺﾞｼｯｸUB"/>
                <a:ea typeface="HGP創英角ｺﾞｼｯｸUB"/>
                <a:cs typeface="HGP創英角ｺﾞｼｯｸUB"/>
              </a:rPr>
              <a:t>リバタリアニズム</a:t>
            </a:r>
            <a:r>
              <a:rPr kumimoji="1" lang="ja-JP" altLang="en-US" sz="2800" dirty="0" smtClean="0">
                <a:solidFill>
                  <a:srgbClr val="FF0000"/>
                </a:solidFill>
                <a:latin typeface="HGP創英角ｺﾞｼｯｸUB"/>
                <a:ea typeface="HGP創英角ｺﾞｼｯｸUB"/>
                <a:cs typeface="HGP創英角ｺﾞｼｯｸUB"/>
              </a:rPr>
              <a:t>（</a:t>
            </a:r>
            <a:r>
              <a:rPr lang="ja-JP" altLang="en-US" sz="2800" dirty="0" smtClean="0">
                <a:solidFill>
                  <a:srgbClr val="FF0000"/>
                </a:solidFill>
                <a:latin typeface="HGP創英角ｺﾞｼｯｸUB"/>
                <a:ea typeface="HGP創英角ｺﾞｼｯｸUB"/>
                <a:cs typeface="HGP創英角ｺﾞｼｯｸUB"/>
              </a:rPr>
              <a:t>市場原理</a:t>
            </a:r>
            <a:r>
              <a:rPr kumimoji="1" lang="ja-JP" altLang="en-US" sz="2800" dirty="0" smtClean="0">
                <a:solidFill>
                  <a:srgbClr val="FF0000"/>
                </a:solidFill>
                <a:latin typeface="HGP創英角ｺﾞｼｯｸUB"/>
                <a:ea typeface="HGP創英角ｺﾞｼｯｸUB"/>
                <a:cs typeface="HGP創英角ｺﾞｼｯｸUB"/>
              </a:rPr>
              <a:t>主義）</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14" name="テキスト ボックス 13"/>
          <p:cNvSpPr txBox="1"/>
          <p:nvPr/>
        </p:nvSpPr>
        <p:spPr>
          <a:xfrm>
            <a:off x="6216375" y="620352"/>
            <a:ext cx="2673631" cy="954107"/>
          </a:xfrm>
          <a:prstGeom prst="rect">
            <a:avLst/>
          </a:prstGeom>
          <a:noFill/>
        </p:spPr>
        <p:txBody>
          <a:bodyPr wrap="square" rtlCol="0">
            <a:spAutoFit/>
          </a:bodyPr>
          <a:lstStyle/>
          <a:p>
            <a:pPr algn="ctr"/>
            <a:r>
              <a:rPr kumimoji="1" lang="ja-JP" altLang="en-US" sz="2800" dirty="0" smtClean="0">
                <a:solidFill>
                  <a:srgbClr val="FF0000"/>
                </a:solidFill>
                <a:latin typeface="HGP創英角ｺﾞｼｯｸUB"/>
                <a:ea typeface="HGP創英角ｺﾞｼｯｸUB"/>
                <a:cs typeface="HGP創英角ｺﾞｼｯｸUB"/>
              </a:rPr>
              <a:t>リベラリズム</a:t>
            </a:r>
            <a:endParaRPr kumimoji="1" lang="en-US" altLang="ja-JP" sz="2800" dirty="0" smtClean="0">
              <a:solidFill>
                <a:srgbClr val="FF0000"/>
              </a:solidFill>
              <a:latin typeface="HGP創英角ｺﾞｼｯｸUB"/>
              <a:ea typeface="HGP創英角ｺﾞｼｯｸUB"/>
              <a:cs typeface="HGP創英角ｺﾞｼｯｸUB"/>
            </a:endParaRPr>
          </a:p>
          <a:p>
            <a:pPr algn="ctr"/>
            <a:r>
              <a:rPr lang="ja-JP" altLang="en-US" sz="2800" dirty="0" smtClean="0">
                <a:solidFill>
                  <a:srgbClr val="FF0000"/>
                </a:solidFill>
                <a:latin typeface="HGP創英角ｺﾞｼｯｸUB"/>
                <a:ea typeface="HGP創英角ｺﾞｼｯｸUB"/>
                <a:cs typeface="HGP創英角ｺﾞｼｯｸUB"/>
              </a:rPr>
              <a:t>（自由と福祉）</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15" name="左中かっこ 14"/>
          <p:cNvSpPr/>
          <p:nvPr/>
        </p:nvSpPr>
        <p:spPr>
          <a:xfrm>
            <a:off x="1882138" y="675346"/>
            <a:ext cx="379020" cy="2230878"/>
          </a:xfrm>
          <a:prstGeom prst="leftBrace">
            <a:avLst>
              <a:gd name="adj1" fmla="val 40142"/>
              <a:gd name="adj2" fmla="val 48516"/>
            </a:avLst>
          </a:prstGeom>
          <a:ln w="285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6" name="テキスト ボックス 15"/>
          <p:cNvSpPr txBox="1"/>
          <p:nvPr/>
        </p:nvSpPr>
        <p:spPr>
          <a:xfrm>
            <a:off x="5548143" y="2755044"/>
            <a:ext cx="1826141" cy="584776"/>
          </a:xfrm>
          <a:prstGeom prst="rect">
            <a:avLst/>
          </a:prstGeom>
          <a:noFill/>
        </p:spPr>
        <p:txBody>
          <a:bodyPr wrap="none" rtlCol="0">
            <a:spAutoFit/>
          </a:bodyPr>
          <a:lstStyle/>
          <a:p>
            <a:r>
              <a:rPr lang="ja-JP" altLang="en-US" sz="3200" dirty="0" smtClean="0">
                <a:latin typeface="HGP創英角ｺﾞｼｯｸUB"/>
                <a:ea typeface="HGP創英角ｺﾞｼｯｸUB"/>
                <a:cs typeface="HGP創英角ｺﾞｼｯｸUB"/>
              </a:rPr>
              <a:t>近代</a:t>
            </a:r>
            <a:r>
              <a:rPr kumimoji="1" lang="ja-JP" altLang="en-US" sz="3200" dirty="0" smtClean="0">
                <a:latin typeface="HGP創英角ｺﾞｼｯｸUB"/>
                <a:ea typeface="HGP創英角ｺﾞｼｯｸUB"/>
                <a:cs typeface="HGP創英角ｺﾞｼｯｸUB"/>
              </a:rPr>
              <a:t>西洋</a:t>
            </a:r>
            <a:endParaRPr kumimoji="1" lang="ja-JP" altLang="en-US" sz="3200" dirty="0">
              <a:latin typeface="HGP創英角ｺﾞｼｯｸUB"/>
              <a:ea typeface="HGP創英角ｺﾞｼｯｸUB"/>
              <a:cs typeface="HGP創英角ｺﾞｼｯｸUB"/>
            </a:endParaRPr>
          </a:p>
        </p:txBody>
      </p:sp>
      <p:sp>
        <p:nvSpPr>
          <p:cNvPr id="17" name="テキスト ボックス 16"/>
          <p:cNvSpPr txBox="1"/>
          <p:nvPr/>
        </p:nvSpPr>
        <p:spPr>
          <a:xfrm>
            <a:off x="5631088" y="104189"/>
            <a:ext cx="1569660" cy="646331"/>
          </a:xfrm>
          <a:prstGeom prst="rect">
            <a:avLst/>
          </a:prstGeom>
          <a:noFill/>
        </p:spPr>
        <p:txBody>
          <a:bodyPr wrap="none" rtlCol="0">
            <a:spAutoFit/>
          </a:bodyPr>
          <a:lstStyle/>
          <a:p>
            <a:r>
              <a:rPr kumimoji="1" lang="ja-JP" altLang="en-US" sz="3600" b="1" dirty="0" smtClean="0">
                <a:solidFill>
                  <a:srgbClr val="0000FF"/>
                </a:solidFill>
              </a:rPr>
              <a:t>自由型</a:t>
            </a:r>
            <a:endParaRPr kumimoji="1" lang="ja-JP" altLang="en-US" sz="3600" b="1" dirty="0">
              <a:solidFill>
                <a:srgbClr val="0000FF"/>
              </a:solidFill>
            </a:endParaRPr>
          </a:p>
        </p:txBody>
      </p:sp>
      <p:sp>
        <p:nvSpPr>
          <p:cNvPr id="18" name="テキスト ボックス 17"/>
          <p:cNvSpPr txBox="1"/>
          <p:nvPr/>
        </p:nvSpPr>
        <p:spPr>
          <a:xfrm>
            <a:off x="2018714" y="1251293"/>
            <a:ext cx="1569660" cy="646331"/>
          </a:xfrm>
          <a:prstGeom prst="rect">
            <a:avLst/>
          </a:prstGeom>
          <a:noFill/>
        </p:spPr>
        <p:txBody>
          <a:bodyPr wrap="none" rtlCol="0">
            <a:spAutoFit/>
          </a:bodyPr>
          <a:lstStyle/>
          <a:p>
            <a:r>
              <a:rPr kumimoji="1" lang="ja-JP" altLang="en-US" sz="3600" b="1" dirty="0" smtClean="0">
                <a:solidFill>
                  <a:srgbClr val="0000FF"/>
                </a:solidFill>
              </a:rPr>
              <a:t>福利型</a:t>
            </a:r>
            <a:endParaRPr kumimoji="1" lang="ja-JP" altLang="en-US" sz="3600" b="1" dirty="0">
              <a:solidFill>
                <a:srgbClr val="0000FF"/>
              </a:solidFill>
            </a:endParaRPr>
          </a:p>
        </p:txBody>
      </p:sp>
      <p:sp>
        <p:nvSpPr>
          <p:cNvPr id="19" name="テキスト ボックス 18"/>
          <p:cNvSpPr txBox="1"/>
          <p:nvPr/>
        </p:nvSpPr>
        <p:spPr>
          <a:xfrm>
            <a:off x="5804624" y="3937836"/>
            <a:ext cx="1569660" cy="646331"/>
          </a:xfrm>
          <a:prstGeom prst="rect">
            <a:avLst/>
          </a:prstGeom>
          <a:noFill/>
        </p:spPr>
        <p:txBody>
          <a:bodyPr wrap="none" rtlCol="0">
            <a:spAutoFit/>
          </a:bodyPr>
          <a:lstStyle/>
          <a:p>
            <a:r>
              <a:rPr kumimoji="1" lang="ja-JP" altLang="en-US" sz="3600" b="1" dirty="0" smtClean="0">
                <a:solidFill>
                  <a:srgbClr val="0000FF"/>
                </a:solidFill>
              </a:rPr>
              <a:t>美徳型</a:t>
            </a:r>
            <a:endParaRPr kumimoji="1" lang="ja-JP" altLang="en-US" sz="3600" b="1" dirty="0">
              <a:solidFill>
                <a:srgbClr val="0000FF"/>
              </a:solidFill>
            </a:endParaRPr>
          </a:p>
        </p:txBody>
      </p:sp>
      <p:sp>
        <p:nvSpPr>
          <p:cNvPr id="20" name="スライド番号プレースホルダー 1"/>
          <p:cNvSpPr>
            <a:spLocks noGrp="1"/>
          </p:cNvSpPr>
          <p:nvPr>
            <p:ph type="sldNum" sz="quarter" idx="12"/>
          </p:nvPr>
        </p:nvSpPr>
        <p:spPr>
          <a:xfrm>
            <a:off x="8172400" y="6309320"/>
            <a:ext cx="802432" cy="501650"/>
          </a:xfrm>
        </p:spPr>
        <p:txBody>
          <a:bodyPr/>
          <a:lstStyle/>
          <a:p>
            <a:fld id="{8A2D8B40-FF01-48D3-BC4B-D9E1F50AA4B5}" type="slidenum">
              <a:rPr kumimoji="1" lang="ja-JP" altLang="en-US" sz="2800" smtClean="0"/>
              <a:t>3</a:t>
            </a:fld>
            <a:endParaRPr kumimoji="1" lang="ja-JP" altLang="en-US" sz="2800"/>
          </a:p>
        </p:txBody>
      </p:sp>
    </p:spTree>
    <p:extLst>
      <p:ext uri="{BB962C8B-B14F-4D97-AF65-F5344CB8AC3E}">
        <p14:creationId xmlns:p14="http://schemas.microsoft.com/office/powerpoint/2010/main" val="10367964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中かっこ 1"/>
          <p:cNvSpPr/>
          <p:nvPr/>
        </p:nvSpPr>
        <p:spPr>
          <a:xfrm rot="16200000">
            <a:off x="5918998" y="3787478"/>
            <a:ext cx="758040" cy="3826309"/>
          </a:xfrm>
          <a:prstGeom prst="leftBrace">
            <a:avLst>
              <a:gd name="adj1" fmla="val 100976"/>
              <a:gd name="adj2" fmla="val 50000"/>
            </a:avLst>
          </a:pr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3" name="テキスト ボックス 2"/>
          <p:cNvSpPr txBox="1"/>
          <p:nvPr/>
        </p:nvSpPr>
        <p:spPr>
          <a:xfrm>
            <a:off x="5609592" y="6079652"/>
            <a:ext cx="1529585" cy="584776"/>
          </a:xfrm>
          <a:prstGeom prst="rect">
            <a:avLst/>
          </a:prstGeom>
          <a:noFill/>
        </p:spPr>
        <p:txBody>
          <a:bodyPr wrap="none" rtlCol="0">
            <a:spAutoFit/>
          </a:bodyPr>
          <a:lstStyle/>
          <a:p>
            <a:r>
              <a:rPr kumimoji="1" lang="ja-JP" altLang="en-US" sz="3200" dirty="0" smtClean="0">
                <a:latin typeface="HGP創英角ｺﾞｼｯｸUB"/>
                <a:ea typeface="HGP創英角ｺﾞｼｯｸUB"/>
                <a:cs typeface="HGP創英角ｺﾞｼｯｸUB"/>
              </a:rPr>
              <a:t>スタート</a:t>
            </a:r>
            <a:endParaRPr kumimoji="1" lang="ja-JP" altLang="en-US" sz="3200" dirty="0">
              <a:latin typeface="HGP創英角ｺﾞｼｯｸUB"/>
              <a:ea typeface="HGP創英角ｺﾞｼｯｸUB"/>
              <a:cs typeface="HGP創英角ｺﾞｼｯｸUB"/>
            </a:endParaRPr>
          </a:p>
        </p:txBody>
      </p:sp>
      <p:sp>
        <p:nvSpPr>
          <p:cNvPr id="4" name="テキスト ボックス 3"/>
          <p:cNvSpPr txBox="1"/>
          <p:nvPr/>
        </p:nvSpPr>
        <p:spPr>
          <a:xfrm>
            <a:off x="3478838" y="4584167"/>
            <a:ext cx="1826141" cy="584776"/>
          </a:xfrm>
          <a:prstGeom prst="rect">
            <a:avLst/>
          </a:prstGeom>
          <a:noFill/>
        </p:spPr>
        <p:txBody>
          <a:bodyPr wrap="none" rtlCol="0">
            <a:spAutoFit/>
          </a:bodyPr>
          <a:lstStyle/>
          <a:p>
            <a:r>
              <a:rPr kumimoji="1" lang="ja-JP" altLang="en-US" sz="3200" dirty="0" smtClean="0">
                <a:latin typeface="HGP創英角ｺﾞｼｯｸUB"/>
                <a:ea typeface="HGP創英角ｺﾞｼｯｸUB"/>
                <a:cs typeface="HGP創英角ｺﾞｼｯｸUB"/>
              </a:rPr>
              <a:t>古代西洋</a:t>
            </a:r>
            <a:endParaRPr kumimoji="1" lang="ja-JP" altLang="en-US" sz="3200" dirty="0">
              <a:latin typeface="HGP創英角ｺﾞｼｯｸUB"/>
              <a:ea typeface="HGP創英角ｺﾞｼｯｸUB"/>
              <a:cs typeface="HGP創英角ｺﾞｼｯｸUB"/>
            </a:endParaRPr>
          </a:p>
        </p:txBody>
      </p:sp>
      <p:sp>
        <p:nvSpPr>
          <p:cNvPr id="5" name="テキスト ボックス 4"/>
          <p:cNvSpPr txBox="1"/>
          <p:nvPr/>
        </p:nvSpPr>
        <p:spPr>
          <a:xfrm>
            <a:off x="7730057" y="4584167"/>
            <a:ext cx="1005403" cy="584776"/>
          </a:xfrm>
          <a:prstGeom prst="rect">
            <a:avLst/>
          </a:prstGeom>
          <a:noFill/>
        </p:spPr>
        <p:txBody>
          <a:bodyPr wrap="none" rtlCol="0">
            <a:spAutoFit/>
          </a:bodyPr>
          <a:lstStyle/>
          <a:p>
            <a:r>
              <a:rPr lang="ja-JP" altLang="en-US" sz="3200" dirty="0" smtClean="0">
                <a:latin typeface="HGP創英角ｺﾞｼｯｸUB"/>
                <a:ea typeface="HGP創英角ｺﾞｼｯｸUB"/>
                <a:cs typeface="HGP創英角ｺﾞｼｯｸUB"/>
              </a:rPr>
              <a:t>東洋</a:t>
            </a:r>
            <a:endParaRPr kumimoji="1" lang="ja-JP" altLang="en-US" sz="3200" dirty="0">
              <a:latin typeface="HGP創英角ｺﾞｼｯｸUB"/>
              <a:ea typeface="HGP創英角ｺﾞｼｯｸUB"/>
              <a:cs typeface="HGP創英角ｺﾞｼｯｸUB"/>
            </a:endParaRPr>
          </a:p>
        </p:txBody>
      </p:sp>
      <p:sp>
        <p:nvSpPr>
          <p:cNvPr id="6" name="テキスト ボックス 5"/>
          <p:cNvSpPr txBox="1"/>
          <p:nvPr/>
        </p:nvSpPr>
        <p:spPr>
          <a:xfrm>
            <a:off x="3051143" y="3731117"/>
            <a:ext cx="3222661" cy="954107"/>
          </a:xfrm>
          <a:prstGeom prst="rect">
            <a:avLst/>
          </a:prstGeom>
          <a:noFill/>
        </p:spPr>
        <p:txBody>
          <a:bodyPr wrap="square" rtlCol="0">
            <a:spAutoFit/>
          </a:bodyPr>
          <a:lstStyle/>
          <a:p>
            <a:r>
              <a:rPr kumimoji="1" lang="ja-JP" altLang="en-US" sz="2800" dirty="0" smtClean="0">
                <a:solidFill>
                  <a:srgbClr val="FF0000"/>
                </a:solidFill>
                <a:latin typeface="HGP創英角ｺﾞｼｯｸUB"/>
                <a:ea typeface="HGP創英角ｺﾞｼｯｸUB"/>
                <a:cs typeface="HGP創英角ｺﾞｼｯｸUB"/>
              </a:rPr>
              <a:t>コミュニタリアン（共同体主義）の源流</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7" name="左中かっこ 6"/>
          <p:cNvSpPr/>
          <p:nvPr/>
        </p:nvSpPr>
        <p:spPr>
          <a:xfrm rot="16200000">
            <a:off x="3973375" y="2104621"/>
            <a:ext cx="926624" cy="2099466"/>
          </a:xfrm>
          <a:prstGeom prst="leftBrace">
            <a:avLst>
              <a:gd name="adj1" fmla="val 100976"/>
              <a:gd name="adj2" fmla="val 44568"/>
            </a:avLst>
          </a:pr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8" name="左中かっこ 7"/>
          <p:cNvSpPr/>
          <p:nvPr/>
        </p:nvSpPr>
        <p:spPr>
          <a:xfrm>
            <a:off x="1882138" y="3496721"/>
            <a:ext cx="379020" cy="1954337"/>
          </a:xfrm>
          <a:prstGeom prst="leftBrace">
            <a:avLst>
              <a:gd name="adj1" fmla="val 40142"/>
              <a:gd name="adj2" fmla="val 48516"/>
            </a:avLst>
          </a:prstGeom>
          <a:ln w="285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9" name="テキスト ボックス 8"/>
          <p:cNvSpPr txBox="1"/>
          <p:nvPr/>
        </p:nvSpPr>
        <p:spPr>
          <a:xfrm>
            <a:off x="296115" y="4170835"/>
            <a:ext cx="1415772" cy="584776"/>
          </a:xfrm>
          <a:prstGeom prst="rect">
            <a:avLst/>
          </a:prstGeom>
          <a:noFill/>
        </p:spPr>
        <p:txBody>
          <a:bodyPr wrap="none" rtlCol="0">
            <a:spAutoFit/>
          </a:bodyPr>
          <a:lstStyle/>
          <a:p>
            <a:r>
              <a:rPr kumimoji="1" lang="ja-JP" altLang="en-US" sz="3200" dirty="0" smtClean="0">
                <a:latin typeface="HGP創英角ｺﾞｼｯｸUB"/>
                <a:ea typeface="HGP創英角ｺﾞｼｯｸUB"/>
                <a:cs typeface="HGP創英角ｺﾞｼｯｸUB"/>
              </a:rPr>
              <a:t>全体論</a:t>
            </a:r>
            <a:endParaRPr kumimoji="1" lang="ja-JP" altLang="en-US" sz="3200" dirty="0">
              <a:latin typeface="HGP創英角ｺﾞｼｯｸUB"/>
              <a:ea typeface="HGP創英角ｺﾞｼｯｸUB"/>
              <a:cs typeface="HGP創英角ｺﾞｼｯｸUB"/>
            </a:endParaRPr>
          </a:p>
        </p:txBody>
      </p:sp>
      <p:sp>
        <p:nvSpPr>
          <p:cNvPr id="10" name="テキスト ボックス 9"/>
          <p:cNvSpPr txBox="1"/>
          <p:nvPr/>
        </p:nvSpPr>
        <p:spPr>
          <a:xfrm>
            <a:off x="296115" y="1378220"/>
            <a:ext cx="1415772" cy="584776"/>
          </a:xfrm>
          <a:prstGeom prst="rect">
            <a:avLst/>
          </a:prstGeom>
          <a:noFill/>
        </p:spPr>
        <p:txBody>
          <a:bodyPr wrap="none" rtlCol="0">
            <a:spAutoFit/>
          </a:bodyPr>
          <a:lstStyle/>
          <a:p>
            <a:r>
              <a:rPr lang="ja-JP" altLang="en-US" sz="3200" dirty="0" smtClean="0">
                <a:latin typeface="HGP創英角ｺﾞｼｯｸUB"/>
                <a:ea typeface="HGP創英角ｺﾞｼｯｸUB"/>
                <a:cs typeface="HGP創英角ｺﾞｼｯｸUB"/>
              </a:rPr>
              <a:t>原子</a:t>
            </a:r>
            <a:r>
              <a:rPr kumimoji="1" lang="ja-JP" altLang="en-US" sz="3200" dirty="0" smtClean="0">
                <a:latin typeface="HGP創英角ｺﾞｼｯｸUB"/>
                <a:ea typeface="HGP創英角ｺﾞｼｯｸUB"/>
                <a:cs typeface="HGP創英角ｺﾞｼｯｸUB"/>
              </a:rPr>
              <a:t>論</a:t>
            </a:r>
            <a:endParaRPr kumimoji="1" lang="ja-JP" altLang="en-US" sz="3200" dirty="0">
              <a:latin typeface="HGP創英角ｺﾞｼｯｸUB"/>
              <a:ea typeface="HGP創英角ｺﾞｼｯｸUB"/>
              <a:cs typeface="HGP創英角ｺﾞｼｯｸUB"/>
            </a:endParaRPr>
          </a:p>
        </p:txBody>
      </p:sp>
      <p:sp>
        <p:nvSpPr>
          <p:cNvPr id="11" name="左中かっこ 10"/>
          <p:cNvSpPr/>
          <p:nvPr/>
        </p:nvSpPr>
        <p:spPr>
          <a:xfrm rot="16200000">
            <a:off x="5385310" y="1070818"/>
            <a:ext cx="1118748" cy="2121700"/>
          </a:xfrm>
          <a:prstGeom prst="leftBrace">
            <a:avLst>
              <a:gd name="adj1" fmla="val 100976"/>
              <a:gd name="adj2" fmla="val 28751"/>
            </a:avLst>
          </a:pr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2" name="テキスト ボックス 11"/>
          <p:cNvSpPr txBox="1"/>
          <p:nvPr/>
        </p:nvSpPr>
        <p:spPr>
          <a:xfrm>
            <a:off x="2447527" y="1721108"/>
            <a:ext cx="1740800" cy="954107"/>
          </a:xfrm>
          <a:prstGeom prst="rect">
            <a:avLst/>
          </a:prstGeom>
          <a:noFill/>
        </p:spPr>
        <p:txBody>
          <a:bodyPr wrap="square" rtlCol="0">
            <a:spAutoFit/>
          </a:bodyPr>
          <a:lstStyle/>
          <a:p>
            <a:r>
              <a:rPr kumimoji="1" lang="ja-JP" altLang="en-US" sz="2800" dirty="0" smtClean="0">
                <a:solidFill>
                  <a:srgbClr val="FF0000"/>
                </a:solidFill>
                <a:latin typeface="HGP創英角ｺﾞｼｯｸUB"/>
                <a:ea typeface="HGP創英角ｺﾞｼｯｸUB"/>
                <a:cs typeface="HGP創英角ｺﾞｼｯｸUB"/>
              </a:rPr>
              <a:t>功利主義、</a:t>
            </a:r>
            <a:endParaRPr kumimoji="1" lang="en-US" altLang="ja-JP" sz="2800" dirty="0" smtClean="0">
              <a:solidFill>
                <a:srgbClr val="FF0000"/>
              </a:solidFill>
              <a:latin typeface="HGP創英角ｺﾞｼｯｸUB"/>
              <a:ea typeface="HGP創英角ｺﾞｼｯｸUB"/>
              <a:cs typeface="HGP創英角ｺﾞｼｯｸUB"/>
            </a:endParaRPr>
          </a:p>
          <a:p>
            <a:r>
              <a:rPr lang="ja-JP" altLang="en-US" sz="2800" dirty="0" smtClean="0">
                <a:solidFill>
                  <a:srgbClr val="FF0000"/>
                </a:solidFill>
                <a:latin typeface="HGP創英角ｺﾞｼｯｸUB"/>
                <a:ea typeface="HGP創英角ｺﾞｼｯｸUB"/>
                <a:cs typeface="HGP創英角ｺﾞｼｯｸUB"/>
              </a:rPr>
              <a:t>利己主義</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13" name="テキスト ボックス 12"/>
          <p:cNvSpPr txBox="1"/>
          <p:nvPr/>
        </p:nvSpPr>
        <p:spPr>
          <a:xfrm>
            <a:off x="3561197" y="620352"/>
            <a:ext cx="2827885" cy="954107"/>
          </a:xfrm>
          <a:prstGeom prst="rect">
            <a:avLst/>
          </a:prstGeom>
          <a:noFill/>
        </p:spPr>
        <p:txBody>
          <a:bodyPr wrap="square" rtlCol="0">
            <a:spAutoFit/>
          </a:bodyPr>
          <a:lstStyle/>
          <a:p>
            <a:pPr algn="ctr"/>
            <a:r>
              <a:rPr lang="ja-JP" altLang="en-US" sz="2800" dirty="0">
                <a:solidFill>
                  <a:srgbClr val="FF0000"/>
                </a:solidFill>
                <a:latin typeface="HGP創英角ｺﾞｼｯｸUB"/>
                <a:ea typeface="HGP創英角ｺﾞｼｯｸUB"/>
                <a:cs typeface="HGP創英角ｺﾞｼｯｸUB"/>
              </a:rPr>
              <a:t>リバタリアニズム</a:t>
            </a:r>
            <a:r>
              <a:rPr kumimoji="1" lang="ja-JP" altLang="en-US" sz="2800" dirty="0" smtClean="0">
                <a:solidFill>
                  <a:srgbClr val="FF0000"/>
                </a:solidFill>
                <a:latin typeface="HGP創英角ｺﾞｼｯｸUB"/>
                <a:ea typeface="HGP創英角ｺﾞｼｯｸUB"/>
                <a:cs typeface="HGP創英角ｺﾞｼｯｸUB"/>
              </a:rPr>
              <a:t>（</a:t>
            </a:r>
            <a:r>
              <a:rPr lang="ja-JP" altLang="en-US" sz="2800" dirty="0" smtClean="0">
                <a:solidFill>
                  <a:srgbClr val="FF0000"/>
                </a:solidFill>
                <a:latin typeface="HGP創英角ｺﾞｼｯｸUB"/>
                <a:ea typeface="HGP創英角ｺﾞｼｯｸUB"/>
                <a:cs typeface="HGP創英角ｺﾞｼｯｸUB"/>
              </a:rPr>
              <a:t>市場原理</a:t>
            </a:r>
            <a:r>
              <a:rPr kumimoji="1" lang="ja-JP" altLang="en-US" sz="2800" dirty="0" smtClean="0">
                <a:solidFill>
                  <a:srgbClr val="FF0000"/>
                </a:solidFill>
                <a:latin typeface="HGP創英角ｺﾞｼｯｸUB"/>
                <a:ea typeface="HGP創英角ｺﾞｼｯｸUB"/>
                <a:cs typeface="HGP創英角ｺﾞｼｯｸUB"/>
              </a:rPr>
              <a:t>主義）</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14" name="テキスト ボックス 13"/>
          <p:cNvSpPr txBox="1"/>
          <p:nvPr/>
        </p:nvSpPr>
        <p:spPr>
          <a:xfrm>
            <a:off x="6216375" y="620352"/>
            <a:ext cx="2673631" cy="954107"/>
          </a:xfrm>
          <a:prstGeom prst="rect">
            <a:avLst/>
          </a:prstGeom>
          <a:noFill/>
        </p:spPr>
        <p:txBody>
          <a:bodyPr wrap="square" rtlCol="0">
            <a:spAutoFit/>
          </a:bodyPr>
          <a:lstStyle/>
          <a:p>
            <a:pPr algn="ctr"/>
            <a:r>
              <a:rPr kumimoji="1" lang="ja-JP" altLang="en-US" sz="2800" dirty="0" smtClean="0">
                <a:solidFill>
                  <a:srgbClr val="FF0000"/>
                </a:solidFill>
                <a:latin typeface="HGP創英角ｺﾞｼｯｸUB"/>
                <a:ea typeface="HGP創英角ｺﾞｼｯｸUB"/>
                <a:cs typeface="HGP創英角ｺﾞｼｯｸUB"/>
              </a:rPr>
              <a:t>リベラリズム</a:t>
            </a:r>
            <a:endParaRPr kumimoji="1" lang="en-US" altLang="ja-JP" sz="2800" dirty="0" smtClean="0">
              <a:solidFill>
                <a:srgbClr val="FF0000"/>
              </a:solidFill>
              <a:latin typeface="HGP創英角ｺﾞｼｯｸUB"/>
              <a:ea typeface="HGP創英角ｺﾞｼｯｸUB"/>
              <a:cs typeface="HGP創英角ｺﾞｼｯｸUB"/>
            </a:endParaRPr>
          </a:p>
          <a:p>
            <a:pPr algn="ctr"/>
            <a:r>
              <a:rPr lang="ja-JP" altLang="en-US" sz="2800" dirty="0" smtClean="0">
                <a:solidFill>
                  <a:srgbClr val="FF0000"/>
                </a:solidFill>
                <a:latin typeface="HGP創英角ｺﾞｼｯｸUB"/>
                <a:ea typeface="HGP創英角ｺﾞｼｯｸUB"/>
                <a:cs typeface="HGP創英角ｺﾞｼｯｸUB"/>
              </a:rPr>
              <a:t>（自由と福祉）</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15" name="左中かっこ 14"/>
          <p:cNvSpPr/>
          <p:nvPr/>
        </p:nvSpPr>
        <p:spPr>
          <a:xfrm>
            <a:off x="1882138" y="675346"/>
            <a:ext cx="379020" cy="2230878"/>
          </a:xfrm>
          <a:prstGeom prst="leftBrace">
            <a:avLst>
              <a:gd name="adj1" fmla="val 40142"/>
              <a:gd name="adj2" fmla="val 48516"/>
            </a:avLst>
          </a:prstGeom>
          <a:ln w="285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6" name="テキスト ボックス 15"/>
          <p:cNvSpPr txBox="1"/>
          <p:nvPr/>
        </p:nvSpPr>
        <p:spPr>
          <a:xfrm>
            <a:off x="5548143" y="2755044"/>
            <a:ext cx="1826141" cy="584776"/>
          </a:xfrm>
          <a:prstGeom prst="rect">
            <a:avLst/>
          </a:prstGeom>
          <a:noFill/>
        </p:spPr>
        <p:txBody>
          <a:bodyPr wrap="none" rtlCol="0">
            <a:spAutoFit/>
          </a:bodyPr>
          <a:lstStyle/>
          <a:p>
            <a:r>
              <a:rPr lang="ja-JP" altLang="en-US" sz="3200" dirty="0" smtClean="0">
                <a:latin typeface="HGP創英角ｺﾞｼｯｸUB"/>
                <a:ea typeface="HGP創英角ｺﾞｼｯｸUB"/>
                <a:cs typeface="HGP創英角ｺﾞｼｯｸUB"/>
              </a:rPr>
              <a:t>近代</a:t>
            </a:r>
            <a:r>
              <a:rPr kumimoji="1" lang="ja-JP" altLang="en-US" sz="3200" dirty="0" smtClean="0">
                <a:latin typeface="HGP創英角ｺﾞｼｯｸUB"/>
                <a:ea typeface="HGP創英角ｺﾞｼｯｸUB"/>
                <a:cs typeface="HGP創英角ｺﾞｼｯｸUB"/>
              </a:rPr>
              <a:t>西洋</a:t>
            </a:r>
            <a:endParaRPr kumimoji="1" lang="ja-JP" altLang="en-US" sz="3200" dirty="0">
              <a:latin typeface="HGP創英角ｺﾞｼｯｸUB"/>
              <a:ea typeface="HGP創英角ｺﾞｼｯｸUB"/>
              <a:cs typeface="HGP創英角ｺﾞｼｯｸUB"/>
            </a:endParaRPr>
          </a:p>
        </p:txBody>
      </p:sp>
      <p:sp>
        <p:nvSpPr>
          <p:cNvPr id="17" name="テキスト ボックス 16"/>
          <p:cNvSpPr txBox="1"/>
          <p:nvPr/>
        </p:nvSpPr>
        <p:spPr>
          <a:xfrm>
            <a:off x="5587277" y="-114525"/>
            <a:ext cx="1569660"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5400" b="1" dirty="0" smtClean="0">
                <a:solidFill>
                  <a:srgbClr val="FF6600"/>
                </a:solidFill>
              </a:rPr>
              <a:t>独立</a:t>
            </a:r>
            <a:endParaRPr kumimoji="1" lang="ja-JP" altLang="en-US" sz="5400" b="1" dirty="0">
              <a:solidFill>
                <a:srgbClr val="FF6600"/>
              </a:solidFill>
            </a:endParaRPr>
          </a:p>
        </p:txBody>
      </p:sp>
      <p:sp>
        <p:nvSpPr>
          <p:cNvPr id="19" name="テキスト ボックス 18"/>
          <p:cNvSpPr txBox="1"/>
          <p:nvPr/>
        </p:nvSpPr>
        <p:spPr>
          <a:xfrm>
            <a:off x="5966150" y="3758198"/>
            <a:ext cx="1569660"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5400" b="1" dirty="0" smtClean="0">
                <a:solidFill>
                  <a:srgbClr val="FF6600"/>
                </a:solidFill>
              </a:rPr>
              <a:t>協生</a:t>
            </a:r>
            <a:endParaRPr kumimoji="1" lang="ja-JP" altLang="en-US" sz="5400" b="1" dirty="0">
              <a:solidFill>
                <a:srgbClr val="FF6600"/>
              </a:solidFill>
            </a:endParaRPr>
          </a:p>
        </p:txBody>
      </p:sp>
      <p:sp>
        <p:nvSpPr>
          <p:cNvPr id="20" name="スライド番号プレースホルダー 1"/>
          <p:cNvSpPr>
            <a:spLocks noGrp="1"/>
          </p:cNvSpPr>
          <p:nvPr>
            <p:ph type="sldNum" sz="quarter" idx="12"/>
          </p:nvPr>
        </p:nvSpPr>
        <p:spPr>
          <a:xfrm>
            <a:off x="8172400" y="6309320"/>
            <a:ext cx="802432" cy="501650"/>
          </a:xfrm>
        </p:spPr>
        <p:txBody>
          <a:bodyPr/>
          <a:lstStyle/>
          <a:p>
            <a:fld id="{8A2D8B40-FF01-48D3-BC4B-D9E1F50AA4B5}" type="slidenum">
              <a:rPr kumimoji="1" lang="ja-JP" altLang="en-US" sz="2800" smtClean="0"/>
              <a:t>4</a:t>
            </a:fld>
            <a:endParaRPr kumimoji="1" lang="ja-JP" altLang="en-US" sz="2800"/>
          </a:p>
        </p:txBody>
      </p:sp>
    </p:spTree>
    <p:extLst>
      <p:ext uri="{BB962C8B-B14F-4D97-AF65-F5344CB8AC3E}">
        <p14:creationId xmlns:p14="http://schemas.microsoft.com/office/powerpoint/2010/main" val="15369635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左中かっこ 1"/>
          <p:cNvSpPr/>
          <p:nvPr/>
        </p:nvSpPr>
        <p:spPr>
          <a:xfrm rot="16200000">
            <a:off x="5918998" y="3787478"/>
            <a:ext cx="758040" cy="3826309"/>
          </a:xfrm>
          <a:prstGeom prst="leftBrace">
            <a:avLst>
              <a:gd name="adj1" fmla="val 100976"/>
              <a:gd name="adj2" fmla="val 50000"/>
            </a:avLst>
          </a:pr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3" name="テキスト ボックス 2"/>
          <p:cNvSpPr txBox="1"/>
          <p:nvPr/>
        </p:nvSpPr>
        <p:spPr>
          <a:xfrm>
            <a:off x="5609592" y="6079652"/>
            <a:ext cx="1529585" cy="584776"/>
          </a:xfrm>
          <a:prstGeom prst="rect">
            <a:avLst/>
          </a:prstGeom>
          <a:noFill/>
        </p:spPr>
        <p:txBody>
          <a:bodyPr wrap="none" rtlCol="0">
            <a:spAutoFit/>
          </a:bodyPr>
          <a:lstStyle/>
          <a:p>
            <a:r>
              <a:rPr kumimoji="1" lang="ja-JP" altLang="en-US" sz="3200" dirty="0" smtClean="0">
                <a:latin typeface="HGP創英角ｺﾞｼｯｸUB"/>
                <a:ea typeface="HGP創英角ｺﾞｼｯｸUB"/>
                <a:cs typeface="HGP創英角ｺﾞｼｯｸUB"/>
              </a:rPr>
              <a:t>スタート</a:t>
            </a:r>
            <a:endParaRPr kumimoji="1" lang="ja-JP" altLang="en-US" sz="3200" dirty="0">
              <a:latin typeface="HGP創英角ｺﾞｼｯｸUB"/>
              <a:ea typeface="HGP創英角ｺﾞｼｯｸUB"/>
              <a:cs typeface="HGP創英角ｺﾞｼｯｸUB"/>
            </a:endParaRPr>
          </a:p>
        </p:txBody>
      </p:sp>
      <p:sp>
        <p:nvSpPr>
          <p:cNvPr id="4" name="テキスト ボックス 3"/>
          <p:cNvSpPr txBox="1"/>
          <p:nvPr/>
        </p:nvSpPr>
        <p:spPr>
          <a:xfrm>
            <a:off x="3478838" y="4584167"/>
            <a:ext cx="1826141" cy="584776"/>
          </a:xfrm>
          <a:prstGeom prst="rect">
            <a:avLst/>
          </a:prstGeom>
          <a:noFill/>
        </p:spPr>
        <p:txBody>
          <a:bodyPr wrap="none" rtlCol="0">
            <a:spAutoFit/>
          </a:bodyPr>
          <a:lstStyle/>
          <a:p>
            <a:r>
              <a:rPr kumimoji="1" lang="ja-JP" altLang="en-US" sz="3200" dirty="0" smtClean="0">
                <a:latin typeface="HGP創英角ｺﾞｼｯｸUB"/>
                <a:ea typeface="HGP創英角ｺﾞｼｯｸUB"/>
                <a:cs typeface="HGP創英角ｺﾞｼｯｸUB"/>
              </a:rPr>
              <a:t>古代西洋</a:t>
            </a:r>
            <a:endParaRPr kumimoji="1" lang="ja-JP" altLang="en-US" sz="3200" dirty="0">
              <a:latin typeface="HGP創英角ｺﾞｼｯｸUB"/>
              <a:ea typeface="HGP創英角ｺﾞｼｯｸUB"/>
              <a:cs typeface="HGP創英角ｺﾞｼｯｸUB"/>
            </a:endParaRPr>
          </a:p>
        </p:txBody>
      </p:sp>
      <p:sp>
        <p:nvSpPr>
          <p:cNvPr id="5" name="テキスト ボックス 4"/>
          <p:cNvSpPr txBox="1"/>
          <p:nvPr/>
        </p:nvSpPr>
        <p:spPr>
          <a:xfrm>
            <a:off x="7730057" y="4584167"/>
            <a:ext cx="1005403" cy="584776"/>
          </a:xfrm>
          <a:prstGeom prst="rect">
            <a:avLst/>
          </a:prstGeom>
          <a:noFill/>
        </p:spPr>
        <p:txBody>
          <a:bodyPr wrap="none" rtlCol="0">
            <a:spAutoFit/>
          </a:bodyPr>
          <a:lstStyle/>
          <a:p>
            <a:r>
              <a:rPr lang="ja-JP" altLang="en-US" sz="3200" dirty="0" smtClean="0">
                <a:latin typeface="HGP創英角ｺﾞｼｯｸUB"/>
                <a:ea typeface="HGP創英角ｺﾞｼｯｸUB"/>
                <a:cs typeface="HGP創英角ｺﾞｼｯｸUB"/>
              </a:rPr>
              <a:t>東洋</a:t>
            </a:r>
            <a:endParaRPr kumimoji="1" lang="ja-JP" altLang="en-US" sz="3200" dirty="0">
              <a:latin typeface="HGP創英角ｺﾞｼｯｸUB"/>
              <a:ea typeface="HGP創英角ｺﾞｼｯｸUB"/>
              <a:cs typeface="HGP創英角ｺﾞｼｯｸUB"/>
            </a:endParaRPr>
          </a:p>
        </p:txBody>
      </p:sp>
      <p:sp>
        <p:nvSpPr>
          <p:cNvPr id="6" name="テキスト ボックス 5"/>
          <p:cNvSpPr txBox="1"/>
          <p:nvPr/>
        </p:nvSpPr>
        <p:spPr>
          <a:xfrm>
            <a:off x="3051143" y="3731117"/>
            <a:ext cx="3222661" cy="954107"/>
          </a:xfrm>
          <a:prstGeom prst="rect">
            <a:avLst/>
          </a:prstGeom>
          <a:noFill/>
        </p:spPr>
        <p:txBody>
          <a:bodyPr wrap="square" rtlCol="0">
            <a:spAutoFit/>
          </a:bodyPr>
          <a:lstStyle/>
          <a:p>
            <a:r>
              <a:rPr kumimoji="1" lang="ja-JP" altLang="en-US" sz="2800" dirty="0" smtClean="0">
                <a:solidFill>
                  <a:srgbClr val="FF0000"/>
                </a:solidFill>
                <a:latin typeface="HGP創英角ｺﾞｼｯｸUB"/>
                <a:ea typeface="HGP創英角ｺﾞｼｯｸUB"/>
                <a:cs typeface="HGP創英角ｺﾞｼｯｸUB"/>
              </a:rPr>
              <a:t>コミュニタリアン（共同体主義）の源流</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7" name="左中かっこ 6"/>
          <p:cNvSpPr/>
          <p:nvPr/>
        </p:nvSpPr>
        <p:spPr>
          <a:xfrm rot="16200000">
            <a:off x="3973375" y="2104621"/>
            <a:ext cx="926624" cy="2099466"/>
          </a:xfrm>
          <a:prstGeom prst="leftBrace">
            <a:avLst>
              <a:gd name="adj1" fmla="val 100976"/>
              <a:gd name="adj2" fmla="val 44568"/>
            </a:avLst>
          </a:pr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8" name="左中かっこ 7"/>
          <p:cNvSpPr/>
          <p:nvPr/>
        </p:nvSpPr>
        <p:spPr>
          <a:xfrm>
            <a:off x="1882138" y="3496721"/>
            <a:ext cx="379020" cy="1954337"/>
          </a:xfrm>
          <a:prstGeom prst="leftBrace">
            <a:avLst>
              <a:gd name="adj1" fmla="val 40142"/>
              <a:gd name="adj2" fmla="val 48516"/>
            </a:avLst>
          </a:prstGeom>
          <a:ln w="285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9" name="テキスト ボックス 8"/>
          <p:cNvSpPr txBox="1"/>
          <p:nvPr/>
        </p:nvSpPr>
        <p:spPr>
          <a:xfrm>
            <a:off x="296115" y="4170835"/>
            <a:ext cx="1415772" cy="584776"/>
          </a:xfrm>
          <a:prstGeom prst="rect">
            <a:avLst/>
          </a:prstGeom>
          <a:noFill/>
        </p:spPr>
        <p:txBody>
          <a:bodyPr wrap="none" rtlCol="0">
            <a:spAutoFit/>
          </a:bodyPr>
          <a:lstStyle/>
          <a:p>
            <a:r>
              <a:rPr kumimoji="1" lang="ja-JP" altLang="en-US" sz="3200" dirty="0" smtClean="0">
                <a:latin typeface="HGP創英角ｺﾞｼｯｸUB"/>
                <a:ea typeface="HGP創英角ｺﾞｼｯｸUB"/>
                <a:cs typeface="HGP創英角ｺﾞｼｯｸUB"/>
              </a:rPr>
              <a:t>全体論</a:t>
            </a:r>
            <a:endParaRPr kumimoji="1" lang="ja-JP" altLang="en-US" sz="3200" dirty="0">
              <a:latin typeface="HGP創英角ｺﾞｼｯｸUB"/>
              <a:ea typeface="HGP創英角ｺﾞｼｯｸUB"/>
              <a:cs typeface="HGP創英角ｺﾞｼｯｸUB"/>
            </a:endParaRPr>
          </a:p>
        </p:txBody>
      </p:sp>
      <p:sp>
        <p:nvSpPr>
          <p:cNvPr id="10" name="テキスト ボックス 9"/>
          <p:cNvSpPr txBox="1"/>
          <p:nvPr/>
        </p:nvSpPr>
        <p:spPr>
          <a:xfrm>
            <a:off x="296115" y="1378220"/>
            <a:ext cx="1415772" cy="584776"/>
          </a:xfrm>
          <a:prstGeom prst="rect">
            <a:avLst/>
          </a:prstGeom>
          <a:noFill/>
        </p:spPr>
        <p:txBody>
          <a:bodyPr wrap="none" rtlCol="0">
            <a:spAutoFit/>
          </a:bodyPr>
          <a:lstStyle/>
          <a:p>
            <a:r>
              <a:rPr lang="ja-JP" altLang="en-US" sz="3200" dirty="0" smtClean="0">
                <a:latin typeface="HGP創英角ｺﾞｼｯｸUB"/>
                <a:ea typeface="HGP創英角ｺﾞｼｯｸUB"/>
                <a:cs typeface="HGP創英角ｺﾞｼｯｸUB"/>
              </a:rPr>
              <a:t>原子</a:t>
            </a:r>
            <a:r>
              <a:rPr kumimoji="1" lang="ja-JP" altLang="en-US" sz="3200" dirty="0" smtClean="0">
                <a:latin typeface="HGP創英角ｺﾞｼｯｸUB"/>
                <a:ea typeface="HGP創英角ｺﾞｼｯｸUB"/>
                <a:cs typeface="HGP創英角ｺﾞｼｯｸUB"/>
              </a:rPr>
              <a:t>論</a:t>
            </a:r>
            <a:endParaRPr kumimoji="1" lang="ja-JP" altLang="en-US" sz="3200" dirty="0">
              <a:latin typeface="HGP創英角ｺﾞｼｯｸUB"/>
              <a:ea typeface="HGP創英角ｺﾞｼｯｸUB"/>
              <a:cs typeface="HGP創英角ｺﾞｼｯｸUB"/>
            </a:endParaRPr>
          </a:p>
        </p:txBody>
      </p:sp>
      <p:sp>
        <p:nvSpPr>
          <p:cNvPr id="11" name="左中かっこ 10"/>
          <p:cNvSpPr/>
          <p:nvPr/>
        </p:nvSpPr>
        <p:spPr>
          <a:xfrm rot="16200000">
            <a:off x="5385310" y="1070818"/>
            <a:ext cx="1118748" cy="2121700"/>
          </a:xfrm>
          <a:prstGeom prst="leftBrace">
            <a:avLst>
              <a:gd name="adj1" fmla="val 100976"/>
              <a:gd name="adj2" fmla="val 28751"/>
            </a:avLst>
          </a:pr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2" name="テキスト ボックス 11"/>
          <p:cNvSpPr txBox="1"/>
          <p:nvPr/>
        </p:nvSpPr>
        <p:spPr>
          <a:xfrm>
            <a:off x="2447527" y="1721108"/>
            <a:ext cx="1740800" cy="954107"/>
          </a:xfrm>
          <a:prstGeom prst="rect">
            <a:avLst/>
          </a:prstGeom>
          <a:noFill/>
        </p:spPr>
        <p:txBody>
          <a:bodyPr wrap="square" rtlCol="0">
            <a:spAutoFit/>
          </a:bodyPr>
          <a:lstStyle/>
          <a:p>
            <a:r>
              <a:rPr kumimoji="1" lang="ja-JP" altLang="en-US" sz="2800" dirty="0" smtClean="0">
                <a:solidFill>
                  <a:srgbClr val="FF0000"/>
                </a:solidFill>
                <a:latin typeface="HGP創英角ｺﾞｼｯｸUB"/>
                <a:ea typeface="HGP創英角ｺﾞｼｯｸUB"/>
                <a:cs typeface="HGP創英角ｺﾞｼｯｸUB"/>
              </a:rPr>
              <a:t>功利主義、</a:t>
            </a:r>
            <a:endParaRPr kumimoji="1" lang="en-US" altLang="ja-JP" sz="2800" dirty="0" smtClean="0">
              <a:solidFill>
                <a:srgbClr val="FF0000"/>
              </a:solidFill>
              <a:latin typeface="HGP創英角ｺﾞｼｯｸUB"/>
              <a:ea typeface="HGP創英角ｺﾞｼｯｸUB"/>
              <a:cs typeface="HGP創英角ｺﾞｼｯｸUB"/>
            </a:endParaRPr>
          </a:p>
          <a:p>
            <a:r>
              <a:rPr lang="ja-JP" altLang="en-US" sz="2800" dirty="0" smtClean="0">
                <a:solidFill>
                  <a:srgbClr val="FF0000"/>
                </a:solidFill>
                <a:latin typeface="HGP創英角ｺﾞｼｯｸUB"/>
                <a:ea typeface="HGP創英角ｺﾞｼｯｸUB"/>
                <a:cs typeface="HGP創英角ｺﾞｼｯｸUB"/>
              </a:rPr>
              <a:t>利己主義</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13" name="テキスト ボックス 12"/>
          <p:cNvSpPr txBox="1"/>
          <p:nvPr/>
        </p:nvSpPr>
        <p:spPr>
          <a:xfrm>
            <a:off x="3561197" y="620352"/>
            <a:ext cx="2827885" cy="954107"/>
          </a:xfrm>
          <a:prstGeom prst="rect">
            <a:avLst/>
          </a:prstGeom>
          <a:noFill/>
        </p:spPr>
        <p:txBody>
          <a:bodyPr wrap="square" rtlCol="0">
            <a:spAutoFit/>
          </a:bodyPr>
          <a:lstStyle/>
          <a:p>
            <a:pPr algn="ctr"/>
            <a:r>
              <a:rPr lang="ja-JP" altLang="en-US" sz="2800" dirty="0">
                <a:solidFill>
                  <a:srgbClr val="FF0000"/>
                </a:solidFill>
                <a:latin typeface="HGP創英角ｺﾞｼｯｸUB"/>
                <a:ea typeface="HGP創英角ｺﾞｼｯｸUB"/>
                <a:cs typeface="HGP創英角ｺﾞｼｯｸUB"/>
              </a:rPr>
              <a:t>リバタリアニズム</a:t>
            </a:r>
            <a:r>
              <a:rPr kumimoji="1" lang="ja-JP" altLang="en-US" sz="2800" dirty="0" smtClean="0">
                <a:solidFill>
                  <a:srgbClr val="FF0000"/>
                </a:solidFill>
                <a:latin typeface="HGP創英角ｺﾞｼｯｸUB"/>
                <a:ea typeface="HGP創英角ｺﾞｼｯｸUB"/>
                <a:cs typeface="HGP創英角ｺﾞｼｯｸUB"/>
              </a:rPr>
              <a:t>（</a:t>
            </a:r>
            <a:r>
              <a:rPr lang="ja-JP" altLang="en-US" sz="2800" dirty="0" smtClean="0">
                <a:solidFill>
                  <a:srgbClr val="FF0000"/>
                </a:solidFill>
                <a:latin typeface="HGP創英角ｺﾞｼｯｸUB"/>
                <a:ea typeface="HGP創英角ｺﾞｼｯｸUB"/>
                <a:cs typeface="HGP創英角ｺﾞｼｯｸUB"/>
              </a:rPr>
              <a:t>市場原理</a:t>
            </a:r>
            <a:r>
              <a:rPr kumimoji="1" lang="ja-JP" altLang="en-US" sz="2800" dirty="0" smtClean="0">
                <a:solidFill>
                  <a:srgbClr val="FF0000"/>
                </a:solidFill>
                <a:latin typeface="HGP創英角ｺﾞｼｯｸUB"/>
                <a:ea typeface="HGP創英角ｺﾞｼｯｸUB"/>
                <a:cs typeface="HGP創英角ｺﾞｼｯｸUB"/>
              </a:rPr>
              <a:t>主義）</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14" name="テキスト ボックス 13"/>
          <p:cNvSpPr txBox="1"/>
          <p:nvPr/>
        </p:nvSpPr>
        <p:spPr>
          <a:xfrm>
            <a:off x="6216375" y="620352"/>
            <a:ext cx="2673631" cy="954107"/>
          </a:xfrm>
          <a:prstGeom prst="rect">
            <a:avLst/>
          </a:prstGeom>
          <a:noFill/>
        </p:spPr>
        <p:txBody>
          <a:bodyPr wrap="square" rtlCol="0">
            <a:spAutoFit/>
          </a:bodyPr>
          <a:lstStyle/>
          <a:p>
            <a:pPr algn="ctr"/>
            <a:r>
              <a:rPr kumimoji="1" lang="ja-JP" altLang="en-US" sz="2800" dirty="0" smtClean="0">
                <a:solidFill>
                  <a:srgbClr val="FF0000"/>
                </a:solidFill>
                <a:latin typeface="HGP創英角ｺﾞｼｯｸUB"/>
                <a:ea typeface="HGP創英角ｺﾞｼｯｸUB"/>
                <a:cs typeface="HGP創英角ｺﾞｼｯｸUB"/>
              </a:rPr>
              <a:t>リベラリズム</a:t>
            </a:r>
            <a:endParaRPr kumimoji="1" lang="en-US" altLang="ja-JP" sz="2800" dirty="0" smtClean="0">
              <a:solidFill>
                <a:srgbClr val="FF0000"/>
              </a:solidFill>
              <a:latin typeface="HGP創英角ｺﾞｼｯｸUB"/>
              <a:ea typeface="HGP創英角ｺﾞｼｯｸUB"/>
              <a:cs typeface="HGP創英角ｺﾞｼｯｸUB"/>
            </a:endParaRPr>
          </a:p>
          <a:p>
            <a:pPr algn="ctr"/>
            <a:r>
              <a:rPr lang="ja-JP" altLang="en-US" sz="2800" dirty="0" smtClean="0">
                <a:solidFill>
                  <a:srgbClr val="FF0000"/>
                </a:solidFill>
                <a:latin typeface="HGP創英角ｺﾞｼｯｸUB"/>
                <a:ea typeface="HGP創英角ｺﾞｼｯｸUB"/>
                <a:cs typeface="HGP創英角ｺﾞｼｯｸUB"/>
              </a:rPr>
              <a:t>（自由と福祉）</a:t>
            </a:r>
            <a:endParaRPr kumimoji="1" lang="ja-JP" altLang="en-US" sz="2800" dirty="0">
              <a:solidFill>
                <a:srgbClr val="FF0000"/>
              </a:solidFill>
              <a:latin typeface="HGP創英角ｺﾞｼｯｸUB"/>
              <a:ea typeface="HGP創英角ｺﾞｼｯｸUB"/>
              <a:cs typeface="HGP創英角ｺﾞｼｯｸUB"/>
            </a:endParaRPr>
          </a:p>
        </p:txBody>
      </p:sp>
      <p:sp>
        <p:nvSpPr>
          <p:cNvPr id="15" name="左中かっこ 14"/>
          <p:cNvSpPr/>
          <p:nvPr/>
        </p:nvSpPr>
        <p:spPr>
          <a:xfrm>
            <a:off x="1882138" y="675346"/>
            <a:ext cx="379020" cy="2230878"/>
          </a:xfrm>
          <a:prstGeom prst="leftBrace">
            <a:avLst>
              <a:gd name="adj1" fmla="val 40142"/>
              <a:gd name="adj2" fmla="val 48516"/>
            </a:avLst>
          </a:prstGeom>
          <a:ln w="28575" cmpd="sng">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dirty="0"/>
          </a:p>
        </p:txBody>
      </p:sp>
      <p:sp>
        <p:nvSpPr>
          <p:cNvPr id="16" name="テキスト ボックス 15"/>
          <p:cNvSpPr txBox="1"/>
          <p:nvPr/>
        </p:nvSpPr>
        <p:spPr>
          <a:xfrm>
            <a:off x="5548143" y="2755044"/>
            <a:ext cx="1826141" cy="584776"/>
          </a:xfrm>
          <a:prstGeom prst="rect">
            <a:avLst/>
          </a:prstGeom>
          <a:noFill/>
        </p:spPr>
        <p:txBody>
          <a:bodyPr wrap="none" rtlCol="0">
            <a:spAutoFit/>
          </a:bodyPr>
          <a:lstStyle/>
          <a:p>
            <a:r>
              <a:rPr lang="ja-JP" altLang="en-US" sz="3200" dirty="0" smtClean="0">
                <a:latin typeface="HGP創英角ｺﾞｼｯｸUB"/>
                <a:ea typeface="HGP創英角ｺﾞｼｯｸUB"/>
                <a:cs typeface="HGP創英角ｺﾞｼｯｸUB"/>
              </a:rPr>
              <a:t>近代</a:t>
            </a:r>
            <a:r>
              <a:rPr kumimoji="1" lang="ja-JP" altLang="en-US" sz="3200" dirty="0" smtClean="0">
                <a:latin typeface="HGP創英角ｺﾞｼｯｸUB"/>
                <a:ea typeface="HGP創英角ｺﾞｼｯｸUB"/>
                <a:cs typeface="HGP創英角ｺﾞｼｯｸUB"/>
              </a:rPr>
              <a:t>西洋</a:t>
            </a:r>
            <a:endParaRPr kumimoji="1" lang="ja-JP" altLang="en-US" sz="3200" dirty="0">
              <a:latin typeface="HGP創英角ｺﾞｼｯｸUB"/>
              <a:ea typeface="HGP創英角ｺﾞｼｯｸUB"/>
              <a:cs typeface="HGP創英角ｺﾞｼｯｸUB"/>
            </a:endParaRPr>
          </a:p>
        </p:txBody>
      </p:sp>
      <p:sp>
        <p:nvSpPr>
          <p:cNvPr id="17" name="テキスト ボックス 16"/>
          <p:cNvSpPr txBox="1"/>
          <p:nvPr/>
        </p:nvSpPr>
        <p:spPr>
          <a:xfrm>
            <a:off x="3171952" y="51494"/>
            <a:ext cx="2723823" cy="584776"/>
          </a:xfrm>
          <a:prstGeom prst="rect">
            <a:avLst/>
          </a:prstGeom>
          <a:noFill/>
        </p:spPr>
        <p:txBody>
          <a:bodyPr wrap="none" rtlCol="0">
            <a:spAutoFit/>
          </a:bodyPr>
          <a:lstStyle/>
          <a:p>
            <a:r>
              <a:rPr kumimoji="1" lang="ja-JP" altLang="en-US" sz="3200" b="1" dirty="0" smtClean="0">
                <a:solidFill>
                  <a:srgbClr val="008000"/>
                </a:solidFill>
              </a:rPr>
              <a:t>アメリカ共和党</a:t>
            </a:r>
            <a:endParaRPr kumimoji="1" lang="ja-JP" altLang="en-US" sz="3200" b="1" dirty="0">
              <a:solidFill>
                <a:srgbClr val="008000"/>
              </a:solidFill>
            </a:endParaRPr>
          </a:p>
        </p:txBody>
      </p:sp>
      <p:sp>
        <p:nvSpPr>
          <p:cNvPr id="20" name="テキスト ボックス 19"/>
          <p:cNvSpPr txBox="1"/>
          <p:nvPr/>
        </p:nvSpPr>
        <p:spPr>
          <a:xfrm>
            <a:off x="6420177" y="51494"/>
            <a:ext cx="2723823" cy="584776"/>
          </a:xfrm>
          <a:prstGeom prst="rect">
            <a:avLst/>
          </a:prstGeom>
          <a:noFill/>
        </p:spPr>
        <p:txBody>
          <a:bodyPr wrap="none" rtlCol="0">
            <a:spAutoFit/>
          </a:bodyPr>
          <a:lstStyle/>
          <a:p>
            <a:r>
              <a:rPr kumimoji="1" lang="ja-JP" altLang="en-US" sz="3200" b="1" dirty="0" smtClean="0">
                <a:solidFill>
                  <a:srgbClr val="008000"/>
                </a:solidFill>
              </a:rPr>
              <a:t>アメリカ民主党</a:t>
            </a:r>
            <a:endParaRPr kumimoji="1" lang="ja-JP" altLang="en-US" sz="3200" b="1" dirty="0">
              <a:solidFill>
                <a:srgbClr val="008000"/>
              </a:solidFill>
            </a:endParaRPr>
          </a:p>
        </p:txBody>
      </p:sp>
      <p:sp>
        <p:nvSpPr>
          <p:cNvPr id="21" name="テキスト ボックス 20"/>
          <p:cNvSpPr txBox="1"/>
          <p:nvPr/>
        </p:nvSpPr>
        <p:spPr>
          <a:xfrm>
            <a:off x="5972567" y="3613889"/>
            <a:ext cx="2723823" cy="584776"/>
          </a:xfrm>
          <a:prstGeom prst="rect">
            <a:avLst/>
          </a:prstGeom>
          <a:noFill/>
        </p:spPr>
        <p:txBody>
          <a:bodyPr wrap="none" rtlCol="0">
            <a:spAutoFit/>
          </a:bodyPr>
          <a:lstStyle/>
          <a:p>
            <a:r>
              <a:rPr kumimoji="1" lang="ja-JP" altLang="en-US" sz="3200" b="1" dirty="0" smtClean="0">
                <a:solidFill>
                  <a:srgbClr val="008000"/>
                </a:solidFill>
              </a:rPr>
              <a:t>アメリカ民主党</a:t>
            </a:r>
            <a:endParaRPr kumimoji="1" lang="ja-JP" altLang="en-US" sz="3200" b="1" dirty="0">
              <a:solidFill>
                <a:srgbClr val="008000"/>
              </a:solidFill>
            </a:endParaRPr>
          </a:p>
        </p:txBody>
      </p:sp>
      <p:sp>
        <p:nvSpPr>
          <p:cNvPr id="22" name="スライド番号プレースホルダー 1"/>
          <p:cNvSpPr>
            <a:spLocks noGrp="1"/>
          </p:cNvSpPr>
          <p:nvPr>
            <p:ph type="sldNum" sz="quarter" idx="12"/>
          </p:nvPr>
        </p:nvSpPr>
        <p:spPr>
          <a:xfrm>
            <a:off x="8172400" y="6309320"/>
            <a:ext cx="802432" cy="501650"/>
          </a:xfrm>
        </p:spPr>
        <p:txBody>
          <a:bodyPr/>
          <a:lstStyle/>
          <a:p>
            <a:fld id="{8A2D8B40-FF01-48D3-BC4B-D9E1F50AA4B5}" type="slidenum">
              <a:rPr kumimoji="1" lang="ja-JP" altLang="en-US" sz="2800" smtClean="0"/>
              <a:t>5</a:t>
            </a:fld>
            <a:endParaRPr kumimoji="1" lang="ja-JP" altLang="en-US" sz="2800"/>
          </a:p>
        </p:txBody>
      </p:sp>
    </p:spTree>
    <p:extLst>
      <p:ext uri="{BB962C8B-B14F-4D97-AF65-F5344CB8AC3E}">
        <p14:creationId xmlns:p14="http://schemas.microsoft.com/office/powerpoint/2010/main" val="4058853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2013-09-18 11.42.3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テキスト ボックス 2"/>
          <p:cNvSpPr txBox="1"/>
          <p:nvPr/>
        </p:nvSpPr>
        <p:spPr>
          <a:xfrm>
            <a:off x="5666154" y="605693"/>
            <a:ext cx="2954655" cy="923330"/>
          </a:xfrm>
          <a:prstGeom prst="rect">
            <a:avLst/>
          </a:prstGeom>
          <a:noFill/>
        </p:spPr>
        <p:txBody>
          <a:bodyPr wrap="none" rtlCol="0">
            <a:spAutoFit/>
          </a:bodyPr>
          <a:lstStyle/>
          <a:p>
            <a:r>
              <a:rPr kumimoji="1" lang="ja-JP" altLang="en-US" sz="5400" dirty="0" smtClean="0"/>
              <a:t>慶應義塾</a:t>
            </a:r>
            <a:endParaRPr kumimoji="1" lang="ja-JP" altLang="en-US" sz="5400" dirty="0"/>
          </a:p>
        </p:txBody>
      </p:sp>
      <p:sp>
        <p:nvSpPr>
          <p:cNvPr id="4" name="テキスト ボックス 3"/>
          <p:cNvSpPr txBox="1"/>
          <p:nvPr/>
        </p:nvSpPr>
        <p:spPr>
          <a:xfrm>
            <a:off x="7033846" y="1641236"/>
            <a:ext cx="1693943" cy="1446550"/>
          </a:xfrm>
          <a:prstGeom prst="rect">
            <a:avLst/>
          </a:prstGeom>
          <a:noFill/>
        </p:spPr>
        <p:txBody>
          <a:bodyPr wrap="none" rtlCol="0">
            <a:spAutoFit/>
          </a:bodyPr>
          <a:lstStyle/>
          <a:p>
            <a:r>
              <a:rPr kumimoji="1" lang="en-US" altLang="ja-JP" sz="4400" b="1" dirty="0" smtClean="0"/>
              <a:t>public</a:t>
            </a:r>
          </a:p>
          <a:p>
            <a:r>
              <a:rPr kumimoji="1" lang="en-US" altLang="ja-JP" sz="4400" b="1" dirty="0" smtClean="0"/>
              <a:t>school</a:t>
            </a:r>
            <a:endParaRPr kumimoji="1" lang="ja-JP" altLang="en-US" sz="4400" b="1" dirty="0"/>
          </a:p>
        </p:txBody>
      </p:sp>
      <p:cxnSp>
        <p:nvCxnSpPr>
          <p:cNvPr id="6" name="直線コネクタ 5"/>
          <p:cNvCxnSpPr/>
          <p:nvPr/>
        </p:nvCxnSpPr>
        <p:spPr>
          <a:xfrm>
            <a:off x="7131540" y="1543542"/>
            <a:ext cx="1411117" cy="0"/>
          </a:xfrm>
          <a:prstGeom prst="line">
            <a:avLst/>
          </a:prstGeom>
          <a:ln w="57150" cmpd="thickThi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スライド番号プレースホルダー 1"/>
          <p:cNvSpPr>
            <a:spLocks noGrp="1"/>
          </p:cNvSpPr>
          <p:nvPr>
            <p:ph type="sldNum" sz="quarter" idx="12"/>
          </p:nvPr>
        </p:nvSpPr>
        <p:spPr>
          <a:xfrm>
            <a:off x="8172400" y="6309320"/>
            <a:ext cx="802432" cy="501650"/>
          </a:xfrm>
        </p:spPr>
        <p:txBody>
          <a:bodyPr/>
          <a:lstStyle/>
          <a:p>
            <a:fld id="{8A2D8B40-FF01-48D3-BC4B-D9E1F50AA4B5}" type="slidenum">
              <a:rPr kumimoji="1" lang="ja-JP" altLang="en-US" sz="2800" smtClean="0"/>
              <a:t>6</a:t>
            </a:fld>
            <a:endParaRPr kumimoji="1" lang="ja-JP" altLang="en-US" sz="2800"/>
          </a:p>
        </p:txBody>
      </p:sp>
    </p:spTree>
    <p:extLst>
      <p:ext uri="{BB962C8B-B14F-4D97-AF65-F5344CB8AC3E}">
        <p14:creationId xmlns:p14="http://schemas.microsoft.com/office/powerpoint/2010/main" val="33692083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52116" y="1434083"/>
            <a:ext cx="3795555" cy="4324261"/>
          </a:xfrm>
          <a:prstGeom prst="rect">
            <a:avLst/>
          </a:prstGeom>
          <a:noFill/>
        </p:spPr>
        <p:txBody>
          <a:bodyPr wrap="none" rtlCol="0">
            <a:spAutoFit/>
          </a:bodyPr>
          <a:lstStyle/>
          <a:p>
            <a:pPr algn="ctr"/>
            <a:r>
              <a:rPr lang="ja-JP" altLang="en-US" sz="7200" b="1" dirty="0" smtClean="0"/>
              <a:t>協創とは</a:t>
            </a:r>
            <a:endParaRPr lang="en-US" altLang="ja-JP" sz="7200" b="1" dirty="0" smtClean="0"/>
          </a:p>
          <a:p>
            <a:pPr algn="ctr"/>
            <a:endParaRPr lang="en-US" altLang="ja-JP" sz="1100" b="1" dirty="0" smtClean="0"/>
          </a:p>
          <a:p>
            <a:pPr algn="ctr"/>
            <a:r>
              <a:rPr lang="en-US" altLang="ja-JP" sz="6000" b="1" dirty="0">
                <a:solidFill>
                  <a:schemeClr val="accent1">
                    <a:lumMod val="75000"/>
                  </a:schemeClr>
                </a:solidFill>
              </a:rPr>
              <a:t>c</a:t>
            </a:r>
            <a:r>
              <a:rPr kumimoji="1" lang="en-US" altLang="ja-JP" sz="6000" b="1" dirty="0" smtClean="0">
                <a:solidFill>
                  <a:schemeClr val="accent1">
                    <a:lumMod val="75000"/>
                  </a:schemeClr>
                </a:solidFill>
              </a:rPr>
              <a:t>o-creation</a:t>
            </a:r>
          </a:p>
          <a:p>
            <a:pPr algn="ctr"/>
            <a:endParaRPr lang="en-US" altLang="ja-JP" sz="6000" b="1" dirty="0"/>
          </a:p>
          <a:p>
            <a:pPr algn="ctr"/>
            <a:r>
              <a:rPr kumimoji="1" lang="ja-JP" altLang="en-US" sz="6000" b="1" dirty="0" smtClean="0"/>
              <a:t>協力</a:t>
            </a:r>
            <a:r>
              <a:rPr kumimoji="1" lang="en-US" altLang="ja-JP" sz="7200" b="1" dirty="0" smtClean="0"/>
              <a:t>×</a:t>
            </a:r>
            <a:r>
              <a:rPr kumimoji="1" lang="ja-JP" altLang="en-US" sz="6000" b="1" dirty="0" smtClean="0"/>
              <a:t>創造</a:t>
            </a:r>
            <a:endParaRPr kumimoji="1" lang="ja-JP" altLang="en-US" sz="6000" b="1" dirty="0"/>
          </a:p>
        </p:txBody>
      </p:sp>
      <p:sp>
        <p:nvSpPr>
          <p:cNvPr id="3" name="スライド番号プレースホルダー 1"/>
          <p:cNvSpPr>
            <a:spLocks noGrp="1"/>
          </p:cNvSpPr>
          <p:nvPr>
            <p:ph type="sldNum" sz="quarter" idx="12"/>
          </p:nvPr>
        </p:nvSpPr>
        <p:spPr>
          <a:xfrm>
            <a:off x="8172400" y="6309320"/>
            <a:ext cx="802432" cy="501650"/>
          </a:xfrm>
        </p:spPr>
        <p:txBody>
          <a:bodyPr/>
          <a:lstStyle/>
          <a:p>
            <a:fld id="{8A2D8B40-FF01-48D3-BC4B-D9E1F50AA4B5}" type="slidenum">
              <a:rPr kumimoji="1" lang="ja-JP" altLang="en-US" sz="2800" smtClean="0"/>
              <a:t>7</a:t>
            </a:fld>
            <a:endParaRPr kumimoji="1" lang="ja-JP" altLang="en-US" sz="2800"/>
          </a:p>
        </p:txBody>
      </p:sp>
    </p:spTree>
    <p:extLst>
      <p:ext uri="{BB962C8B-B14F-4D97-AF65-F5344CB8AC3E}">
        <p14:creationId xmlns:p14="http://schemas.microsoft.com/office/powerpoint/2010/main" val="4933232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03" y="1198349"/>
            <a:ext cx="7286625"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a:spLocks noChangeArrowheads="1"/>
          </p:cNvSpPr>
          <p:nvPr/>
        </p:nvSpPr>
        <p:spPr bwMode="auto">
          <a:xfrm>
            <a:off x="142515" y="44624"/>
            <a:ext cx="890500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pitchFamily="34" charset="0"/>
                <a:ea typeface="ＭＳ Ｐゴシック" pitchFamily="50" charset="-128"/>
              </a:defRPr>
            </a:lvl1pPr>
            <a:lvl2pPr marL="742950" indent="-285750">
              <a:defRPr kumimoji="1" sz="2400">
                <a:solidFill>
                  <a:schemeClr val="tx1"/>
                </a:solidFill>
                <a:latin typeface="Arial" pitchFamily="34" charset="0"/>
                <a:ea typeface="ＭＳ Ｐゴシック" pitchFamily="50" charset="-128"/>
              </a:defRPr>
            </a:lvl2pPr>
            <a:lvl3pPr marL="1143000" indent="-228600">
              <a:defRPr kumimoji="1" sz="2400">
                <a:solidFill>
                  <a:schemeClr val="tx1"/>
                </a:solidFill>
                <a:latin typeface="Arial" pitchFamily="34" charset="0"/>
                <a:ea typeface="ＭＳ Ｐゴシック" pitchFamily="50" charset="-128"/>
              </a:defRPr>
            </a:lvl3pPr>
            <a:lvl4pPr marL="1600200" indent="-228600">
              <a:defRPr kumimoji="1" sz="2400">
                <a:solidFill>
                  <a:schemeClr val="tx1"/>
                </a:solidFill>
                <a:latin typeface="Arial" pitchFamily="34" charset="0"/>
                <a:ea typeface="ＭＳ Ｐゴシック" pitchFamily="50" charset="-128"/>
              </a:defRPr>
            </a:lvl4pPr>
            <a:lvl5pPr marL="2057400" indent="-228600">
              <a:defRPr kumimoji="1" sz="2400">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sz="2400">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sz="2400">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sz="2400">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sz="2400">
                <a:solidFill>
                  <a:schemeClr val="tx1"/>
                </a:solidFill>
                <a:latin typeface="Arial" pitchFamily="34" charset="0"/>
                <a:ea typeface="ＭＳ Ｐゴシック" pitchFamily="50" charset="-128"/>
              </a:defRPr>
            </a:lvl9pPr>
          </a:lstStyle>
          <a:p>
            <a:pPr algn="ctr"/>
            <a:r>
              <a:rPr lang="ja-JP" altLang="en-US" sz="3800" dirty="0" smtClean="0">
                <a:solidFill>
                  <a:srgbClr val="003399"/>
                </a:solidFill>
                <a:latin typeface="HGP創英角ｺﾞｼｯｸUB" pitchFamily="50" charset="-128"/>
                <a:ea typeface="HGP創英角ｺﾞｼｯｸUB" pitchFamily="50" charset="-128"/>
              </a:rPr>
              <a:t>多様なチームの成果の</a:t>
            </a:r>
            <a:r>
              <a:rPr lang="ja-JP" altLang="en-US" sz="3800" dirty="0" smtClean="0">
                <a:solidFill>
                  <a:srgbClr val="FF0000"/>
                </a:solidFill>
                <a:latin typeface="HGP創英角ｺﾞｼｯｸUB" pitchFamily="50" charset="-128"/>
                <a:ea typeface="HGP創英角ｺﾞｼｯｸUB" pitchFamily="50" charset="-128"/>
              </a:rPr>
              <a:t>一部</a:t>
            </a:r>
            <a:r>
              <a:rPr lang="ja-JP" altLang="en-US" sz="3800" dirty="0" smtClean="0">
                <a:solidFill>
                  <a:srgbClr val="003399"/>
                </a:solidFill>
                <a:latin typeface="HGP創英角ｺﾞｼｯｸUB" pitchFamily="50" charset="-128"/>
                <a:ea typeface="HGP創英角ｺﾞｼｯｸUB" pitchFamily="50" charset="-128"/>
              </a:rPr>
              <a:t>はイノベーティブ</a:t>
            </a:r>
            <a:endParaRPr lang="en-US" altLang="ja-JP" sz="3800" dirty="0" smtClean="0">
              <a:solidFill>
                <a:srgbClr val="003399"/>
              </a:solidFill>
              <a:latin typeface="HGP創英角ｺﾞｼｯｸUB" pitchFamily="50" charset="-128"/>
              <a:ea typeface="HGP創英角ｺﾞｼｯｸUB" pitchFamily="50" charset="-128"/>
            </a:endParaRPr>
          </a:p>
          <a:p>
            <a:pPr algn="ctr"/>
            <a:r>
              <a:rPr lang="ja-JP" altLang="en-US" dirty="0" smtClean="0">
                <a:latin typeface="HGP創英角ｺﾞｼｯｸUB" pitchFamily="50" charset="-128"/>
                <a:ea typeface="HGP創英角ｺﾞｼｯｸUB" pitchFamily="50" charset="-128"/>
              </a:rPr>
              <a:t>（ただしパフォーマンスの平均値は均一な集団に劣る）</a:t>
            </a:r>
            <a:endParaRPr lang="en-US" altLang="ja-JP" dirty="0">
              <a:latin typeface="HGP創英角ｺﾞｼｯｸUB" pitchFamily="50" charset="-128"/>
              <a:ea typeface="HGP創英角ｺﾞｼｯｸUB" pitchFamily="50" charset="-128"/>
            </a:endParaRPr>
          </a:p>
        </p:txBody>
      </p:sp>
      <p:sp>
        <p:nvSpPr>
          <p:cNvPr id="5" name="正方形/長方形 4"/>
          <p:cNvSpPr/>
          <p:nvPr/>
        </p:nvSpPr>
        <p:spPr>
          <a:xfrm rot="16200000">
            <a:off x="-441593" y="3355888"/>
            <a:ext cx="2816798" cy="461665"/>
          </a:xfrm>
          <a:prstGeom prst="rect">
            <a:avLst/>
          </a:prstGeom>
          <a:solidFill>
            <a:schemeClr val="bg1"/>
          </a:solidFill>
        </p:spPr>
        <p:txBody>
          <a:bodyPr wrap="none">
            <a:spAutoFit/>
          </a:bodyPr>
          <a:lstStyle/>
          <a:p>
            <a:pPr algn="ctr"/>
            <a:r>
              <a:rPr lang="ja-JP" altLang="en-US" sz="2400" dirty="0" smtClean="0">
                <a:latin typeface="HGP創英角ｺﾞｼｯｸUB" pitchFamily="50" charset="-128"/>
                <a:ea typeface="HGP創英角ｺﾞｼｯｸUB" pitchFamily="50" charset="-128"/>
              </a:rPr>
              <a:t>イノベーションの価値</a:t>
            </a:r>
            <a:endParaRPr lang="ja-JP" altLang="en-US" sz="2400" dirty="0">
              <a:latin typeface="HGP創英角ｺﾞｼｯｸUB" pitchFamily="50" charset="-128"/>
              <a:ea typeface="HGP創英角ｺﾞｼｯｸUB" pitchFamily="50" charset="-128"/>
            </a:endParaRPr>
          </a:p>
        </p:txBody>
      </p:sp>
      <p:sp>
        <p:nvSpPr>
          <p:cNvPr id="6" name="正方形/長方形 5"/>
          <p:cNvSpPr/>
          <p:nvPr/>
        </p:nvSpPr>
        <p:spPr>
          <a:xfrm>
            <a:off x="7864316" y="3958468"/>
            <a:ext cx="1052367" cy="523220"/>
          </a:xfrm>
          <a:prstGeom prst="rect">
            <a:avLst/>
          </a:prstGeom>
          <a:noFill/>
        </p:spPr>
        <p:txBody>
          <a:bodyPr wrap="square">
            <a:spAutoFit/>
          </a:bodyPr>
          <a:lstStyle/>
          <a:p>
            <a:pPr algn="ctr"/>
            <a:r>
              <a:rPr lang="ja-JP" altLang="en-US" sz="2800" dirty="0" smtClean="0">
                <a:solidFill>
                  <a:srgbClr val="003399"/>
                </a:solidFill>
                <a:latin typeface="HGP創英角ｺﾞｼｯｸUB" pitchFamily="50" charset="-128"/>
                <a:ea typeface="HGP創英角ｺﾞｼｯｸUB" pitchFamily="50" charset="-128"/>
              </a:rPr>
              <a:t>平均</a:t>
            </a:r>
            <a:endParaRPr lang="ja-JP" altLang="en-US" sz="2800" dirty="0">
              <a:solidFill>
                <a:srgbClr val="003399"/>
              </a:solidFill>
              <a:latin typeface="HGP創英角ｺﾞｼｯｸUB" pitchFamily="50" charset="-128"/>
              <a:ea typeface="HGP創英角ｺﾞｼｯｸUB" pitchFamily="50" charset="-128"/>
            </a:endParaRPr>
          </a:p>
        </p:txBody>
      </p:sp>
      <p:sp>
        <p:nvSpPr>
          <p:cNvPr id="7" name="正方形/長方形 6"/>
          <p:cNvSpPr/>
          <p:nvPr/>
        </p:nvSpPr>
        <p:spPr>
          <a:xfrm>
            <a:off x="775048" y="1170209"/>
            <a:ext cx="48501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71559" y="5517232"/>
            <a:ext cx="48501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66216" y="1167901"/>
            <a:ext cx="779381" cy="461665"/>
          </a:xfrm>
          <a:prstGeom prst="rect">
            <a:avLst/>
          </a:prstGeom>
          <a:noFill/>
        </p:spPr>
        <p:txBody>
          <a:bodyPr wrap="none">
            <a:spAutoFit/>
          </a:bodyPr>
          <a:lstStyle/>
          <a:p>
            <a:r>
              <a:rPr lang="ja-JP" altLang="en-US" sz="2400" dirty="0">
                <a:latin typeface="HGP創英角ｺﾞｼｯｸUB" pitchFamily="50" charset="-128"/>
                <a:ea typeface="HGP創英角ｺﾞｼｯｸUB" pitchFamily="50" charset="-128"/>
              </a:rPr>
              <a:t>高い</a:t>
            </a:r>
          </a:p>
        </p:txBody>
      </p:sp>
      <p:sp>
        <p:nvSpPr>
          <p:cNvPr id="10" name="正方形/長方形 9"/>
          <p:cNvSpPr/>
          <p:nvPr/>
        </p:nvSpPr>
        <p:spPr>
          <a:xfrm>
            <a:off x="566215" y="5443534"/>
            <a:ext cx="779381" cy="461665"/>
          </a:xfrm>
          <a:prstGeom prst="rect">
            <a:avLst/>
          </a:prstGeom>
          <a:noFill/>
        </p:spPr>
        <p:txBody>
          <a:bodyPr wrap="none">
            <a:spAutoFit/>
          </a:bodyPr>
          <a:lstStyle/>
          <a:p>
            <a:r>
              <a:rPr lang="ja-JP" altLang="en-US" sz="2400" dirty="0">
                <a:latin typeface="HGP創英角ｺﾞｼｯｸUB" pitchFamily="50" charset="-128"/>
                <a:ea typeface="HGP創英角ｺﾞｼｯｸUB" pitchFamily="50" charset="-128"/>
              </a:rPr>
              <a:t>低い</a:t>
            </a:r>
            <a:endParaRPr lang="en-US" altLang="ja-JP" sz="2400" dirty="0" smtClean="0">
              <a:latin typeface="HGP創英角ｺﾞｼｯｸUB" pitchFamily="50" charset="-128"/>
              <a:ea typeface="HGP創英角ｺﾞｼｯｸUB" pitchFamily="50" charset="-128"/>
            </a:endParaRPr>
          </a:p>
        </p:txBody>
      </p:sp>
      <p:sp>
        <p:nvSpPr>
          <p:cNvPr id="11" name="正方形/長方形 10"/>
          <p:cNvSpPr/>
          <p:nvPr/>
        </p:nvSpPr>
        <p:spPr>
          <a:xfrm>
            <a:off x="1024468" y="6232361"/>
            <a:ext cx="189134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7548531" y="5928727"/>
            <a:ext cx="136815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236715" y="5941559"/>
            <a:ext cx="57893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970061" y="3755444"/>
            <a:ext cx="90207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838252" y="5962976"/>
            <a:ext cx="3733283"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122457" y="5864724"/>
            <a:ext cx="779381" cy="461665"/>
          </a:xfrm>
          <a:prstGeom prst="rect">
            <a:avLst/>
          </a:prstGeom>
          <a:noFill/>
        </p:spPr>
        <p:txBody>
          <a:bodyPr wrap="none">
            <a:spAutoFit/>
          </a:bodyPr>
          <a:lstStyle/>
          <a:p>
            <a:r>
              <a:rPr lang="ja-JP" altLang="en-US" sz="2400" dirty="0">
                <a:latin typeface="HGP創英角ｺﾞｼｯｸUB" pitchFamily="50" charset="-128"/>
                <a:ea typeface="HGP創英角ｺﾞｼｯｸUB" pitchFamily="50" charset="-128"/>
              </a:rPr>
              <a:t>低い</a:t>
            </a:r>
            <a:endParaRPr lang="en-US" altLang="ja-JP" sz="2400" dirty="0" smtClean="0">
              <a:latin typeface="HGP創英角ｺﾞｼｯｸUB" pitchFamily="50" charset="-128"/>
              <a:ea typeface="HGP創英角ｺﾞｼｯｸUB" pitchFamily="50" charset="-128"/>
            </a:endParaRPr>
          </a:p>
        </p:txBody>
      </p:sp>
      <p:sp>
        <p:nvSpPr>
          <p:cNvPr id="17" name="正方形/長方形 16"/>
          <p:cNvSpPr/>
          <p:nvPr/>
        </p:nvSpPr>
        <p:spPr>
          <a:xfrm>
            <a:off x="2838252" y="5861594"/>
            <a:ext cx="3833101" cy="461665"/>
          </a:xfrm>
          <a:prstGeom prst="rect">
            <a:avLst/>
          </a:prstGeom>
          <a:noFill/>
        </p:spPr>
        <p:txBody>
          <a:bodyPr wrap="none">
            <a:spAutoFit/>
          </a:bodyPr>
          <a:lstStyle/>
          <a:p>
            <a:r>
              <a:rPr lang="ja-JP" altLang="en-US" sz="2400" dirty="0" smtClean="0">
                <a:latin typeface="HGP創英角ｺﾞｼｯｸUB" pitchFamily="50" charset="-128"/>
                <a:ea typeface="HGP創英角ｺﾞｼｯｸUB" pitchFamily="50" charset="-128"/>
              </a:rPr>
              <a:t>参加者の専門分野の多様性</a:t>
            </a:r>
            <a:endParaRPr lang="en-US" altLang="ja-JP" sz="2400" dirty="0" smtClean="0">
              <a:latin typeface="HGP創英角ｺﾞｼｯｸUB" pitchFamily="50" charset="-128"/>
              <a:ea typeface="HGP創英角ｺﾞｼｯｸUB" pitchFamily="50" charset="-128"/>
            </a:endParaRPr>
          </a:p>
        </p:txBody>
      </p:sp>
      <p:sp>
        <p:nvSpPr>
          <p:cNvPr id="18" name="正方形/長方形 17"/>
          <p:cNvSpPr/>
          <p:nvPr/>
        </p:nvSpPr>
        <p:spPr>
          <a:xfrm>
            <a:off x="7359957" y="5861351"/>
            <a:ext cx="779381" cy="461665"/>
          </a:xfrm>
          <a:prstGeom prst="rect">
            <a:avLst/>
          </a:prstGeom>
          <a:noFill/>
        </p:spPr>
        <p:txBody>
          <a:bodyPr wrap="none">
            <a:spAutoFit/>
          </a:bodyPr>
          <a:lstStyle/>
          <a:p>
            <a:r>
              <a:rPr lang="ja-JP" altLang="en-US" sz="2400" dirty="0">
                <a:latin typeface="HGP創英角ｺﾞｼｯｸUB" pitchFamily="50" charset="-128"/>
                <a:ea typeface="HGP創英角ｺﾞｼｯｸUB" pitchFamily="50" charset="-128"/>
              </a:rPr>
              <a:t>高い</a:t>
            </a:r>
          </a:p>
        </p:txBody>
      </p:sp>
      <p:sp>
        <p:nvSpPr>
          <p:cNvPr id="19" name="テキスト ボックス 18"/>
          <p:cNvSpPr txBox="1"/>
          <p:nvPr/>
        </p:nvSpPr>
        <p:spPr>
          <a:xfrm>
            <a:off x="973829" y="6464210"/>
            <a:ext cx="7342587" cy="400110"/>
          </a:xfrm>
          <a:prstGeom prst="rect">
            <a:avLst/>
          </a:prstGeom>
          <a:noFill/>
        </p:spPr>
        <p:txBody>
          <a:bodyPr wrap="none" rtlCol="0">
            <a:spAutoFit/>
          </a:bodyPr>
          <a:lstStyle/>
          <a:p>
            <a:r>
              <a:rPr kumimoji="1" lang="ja-JP" altLang="en-US" sz="2000" b="1" dirty="0" smtClean="0"/>
              <a:t>（</a:t>
            </a:r>
            <a:r>
              <a:rPr kumimoji="1" lang="en-US" altLang="ja-JP" sz="2000" b="1" dirty="0" smtClean="0"/>
              <a:t>Lee Fleming, Harvard Business Review, Vol. 82, Issue 9, Sep. 2004</a:t>
            </a:r>
            <a:r>
              <a:rPr kumimoji="1" lang="ja-JP" altLang="en-US" sz="2000" b="1" dirty="0" smtClean="0"/>
              <a:t>）</a:t>
            </a:r>
            <a:endParaRPr kumimoji="1" lang="ja-JP" altLang="en-US" sz="2000" b="1" dirty="0"/>
          </a:p>
        </p:txBody>
      </p:sp>
      <p:sp>
        <p:nvSpPr>
          <p:cNvPr id="20" name="正方形/長方形 19"/>
          <p:cNvSpPr/>
          <p:nvPr/>
        </p:nvSpPr>
        <p:spPr>
          <a:xfrm>
            <a:off x="1445739" y="1962297"/>
            <a:ext cx="1522033" cy="4016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420999" y="4816705"/>
            <a:ext cx="1522033" cy="457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473969" y="4784074"/>
            <a:ext cx="1974945" cy="523220"/>
          </a:xfrm>
          <a:prstGeom prst="rect">
            <a:avLst/>
          </a:prstGeom>
          <a:noFill/>
        </p:spPr>
        <p:txBody>
          <a:bodyPr wrap="square">
            <a:spAutoFit/>
          </a:bodyPr>
          <a:lstStyle/>
          <a:p>
            <a:pPr algn="ctr"/>
            <a:r>
              <a:rPr lang="ja-JP" altLang="en-US" sz="2800" dirty="0" smtClean="0">
                <a:latin typeface="HGP創英角ｺﾞｼｯｸUB" pitchFamily="50" charset="-128"/>
                <a:ea typeface="HGP創英角ｺﾞｼｯｸUB" pitchFamily="50" charset="-128"/>
              </a:rPr>
              <a:t>重要でない</a:t>
            </a:r>
            <a:endParaRPr lang="ja-JP" altLang="en-US" sz="2800" dirty="0">
              <a:latin typeface="HGP創英角ｺﾞｼｯｸUB" pitchFamily="50" charset="-128"/>
              <a:ea typeface="HGP創英角ｺﾞｼｯｸUB" pitchFamily="50" charset="-128"/>
            </a:endParaRPr>
          </a:p>
        </p:txBody>
      </p:sp>
      <p:sp>
        <p:nvSpPr>
          <p:cNvPr id="23" name="正方形/長方形 22"/>
          <p:cNvSpPr/>
          <p:nvPr/>
        </p:nvSpPr>
        <p:spPr>
          <a:xfrm>
            <a:off x="1401569" y="1840681"/>
            <a:ext cx="2427786" cy="523220"/>
          </a:xfrm>
          <a:prstGeom prst="rect">
            <a:avLst/>
          </a:prstGeom>
          <a:noFill/>
        </p:spPr>
        <p:txBody>
          <a:bodyPr wrap="square">
            <a:spAutoFit/>
          </a:bodyPr>
          <a:lstStyle/>
          <a:p>
            <a:pPr algn="ctr"/>
            <a:r>
              <a:rPr lang="ja-JP" altLang="en-US" sz="2800" dirty="0" smtClean="0">
                <a:solidFill>
                  <a:srgbClr val="FF0000"/>
                </a:solidFill>
                <a:latin typeface="HGP創英角ｺﾞｼｯｸUB" pitchFamily="50" charset="-128"/>
                <a:ea typeface="HGP創英角ｺﾞｼｯｸUB" pitchFamily="50" charset="-128"/>
              </a:rPr>
              <a:t>ブレークスルー</a:t>
            </a:r>
            <a:endParaRPr lang="ja-JP" altLang="en-US" sz="2800" dirty="0">
              <a:solidFill>
                <a:srgbClr val="FF0000"/>
              </a:solidFill>
              <a:latin typeface="HGP創英角ｺﾞｼｯｸUB" pitchFamily="50" charset="-128"/>
              <a:ea typeface="HGP創英角ｺﾞｼｯｸUB" pitchFamily="50" charset="-128"/>
            </a:endParaRPr>
          </a:p>
        </p:txBody>
      </p:sp>
      <p:sp>
        <p:nvSpPr>
          <p:cNvPr id="24" name="スライド番号プレースホルダー 1"/>
          <p:cNvSpPr txBox="1">
            <a:spLocks/>
          </p:cNvSpPr>
          <p:nvPr/>
        </p:nvSpPr>
        <p:spPr>
          <a:xfrm>
            <a:off x="8172400" y="6309320"/>
            <a:ext cx="802432" cy="501650"/>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A2D8B40-FF01-48D3-BC4B-D9E1F50AA4B5}" type="slidenum">
              <a:rPr lang="ja-JP" altLang="en-US" sz="2800" smtClean="0"/>
              <a:pPr/>
              <a:t>8</a:t>
            </a:fld>
            <a:endParaRPr lang="ja-JP" altLang="en-US" sz="2800"/>
          </a:p>
        </p:txBody>
      </p:sp>
    </p:spTree>
    <p:extLst>
      <p:ext uri="{BB962C8B-B14F-4D97-AF65-F5344CB8AC3E}">
        <p14:creationId xmlns:p14="http://schemas.microsoft.com/office/powerpoint/2010/main" val="38770416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eno\Desktop\41L7ZrKINcL._SL5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803" y="709609"/>
            <a:ext cx="3440961" cy="553209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2768958" y="581595"/>
            <a:ext cx="3537104" cy="5727725"/>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1"/>
          <p:cNvSpPr>
            <a:spLocks noGrp="1"/>
          </p:cNvSpPr>
          <p:nvPr>
            <p:ph type="sldNum" sz="quarter" idx="12"/>
          </p:nvPr>
        </p:nvSpPr>
        <p:spPr>
          <a:xfrm>
            <a:off x="8172400" y="6309320"/>
            <a:ext cx="802432" cy="501650"/>
          </a:xfrm>
        </p:spPr>
        <p:txBody>
          <a:bodyPr/>
          <a:lstStyle/>
          <a:p>
            <a:fld id="{8A2D8B40-FF01-48D3-BC4B-D9E1F50AA4B5}" type="slidenum">
              <a:rPr kumimoji="1" lang="ja-JP" altLang="en-US" sz="2800" smtClean="0"/>
              <a:t>9</a:t>
            </a:fld>
            <a:endParaRPr kumimoji="1" lang="ja-JP" altLang="en-US" sz="2800"/>
          </a:p>
        </p:txBody>
      </p:sp>
    </p:spTree>
    <p:extLst>
      <p:ext uri="{BB962C8B-B14F-4D97-AF65-F5344CB8AC3E}">
        <p14:creationId xmlns:p14="http://schemas.microsoft.com/office/powerpoint/2010/main" val="38805746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1531</TotalTime>
  <Words>414</Words>
  <Application>Microsoft Macintosh PowerPoint</Application>
  <PresentationFormat>画面に合わせる (4:3)</PresentationFormat>
  <Paragraphs>137</Paragraphs>
  <Slides>10</Slides>
  <Notes>1</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ホワイト</vt:lpstr>
      <vt:lpstr>協創とシステム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慶應義塾大学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協創とシステム</dc:title>
  <dc:creator>前野 隆司</dc:creator>
  <cp:lastModifiedBy>前野 隆司</cp:lastModifiedBy>
  <cp:revision>13</cp:revision>
  <dcterms:created xsi:type="dcterms:W3CDTF">2013-09-25T05:51:58Z</dcterms:created>
  <dcterms:modified xsi:type="dcterms:W3CDTF">2013-10-10T01:09:23Z</dcterms:modified>
</cp:coreProperties>
</file>